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39"/>
  </p:notesMasterIdLst>
  <p:sldIdLst>
    <p:sldId id="256" r:id="rId2"/>
    <p:sldId id="258" r:id="rId3"/>
    <p:sldId id="260" r:id="rId4"/>
    <p:sldId id="313" r:id="rId5"/>
    <p:sldId id="337" r:id="rId6"/>
    <p:sldId id="358" r:id="rId7"/>
    <p:sldId id="353" r:id="rId8"/>
    <p:sldId id="340" r:id="rId9"/>
    <p:sldId id="342" r:id="rId10"/>
    <p:sldId id="291" r:id="rId11"/>
    <p:sldId id="345" r:id="rId12"/>
    <p:sldId id="346" r:id="rId13"/>
    <p:sldId id="347" r:id="rId14"/>
    <p:sldId id="349" r:id="rId15"/>
    <p:sldId id="351" r:id="rId16"/>
    <p:sldId id="352" r:id="rId17"/>
    <p:sldId id="350" r:id="rId18"/>
    <p:sldId id="357" r:id="rId19"/>
    <p:sldId id="355" r:id="rId20"/>
    <p:sldId id="321" r:id="rId21"/>
    <p:sldId id="336" r:id="rId22"/>
    <p:sldId id="356" r:id="rId23"/>
    <p:sldId id="359" r:id="rId24"/>
    <p:sldId id="360" r:id="rId25"/>
    <p:sldId id="325" r:id="rId26"/>
    <p:sldId id="326" r:id="rId27"/>
    <p:sldId id="365" r:id="rId28"/>
    <p:sldId id="364" r:id="rId29"/>
    <p:sldId id="371" r:id="rId30"/>
    <p:sldId id="372" r:id="rId31"/>
    <p:sldId id="373" r:id="rId32"/>
    <p:sldId id="374" r:id="rId33"/>
    <p:sldId id="332" r:id="rId34"/>
    <p:sldId id="366" r:id="rId35"/>
    <p:sldId id="367" r:id="rId36"/>
    <p:sldId id="368" r:id="rId37"/>
    <p:sldId id="370"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4F0FF1-9BCB-4F77-A7EB-CB2CC291F9E9}">
  <a:tblStyle styleId="{5D4F0FF1-9BCB-4F77-A7EB-CB2CC291F9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53" autoAdjust="0"/>
    <p:restoredTop sz="94975" autoAdjust="0"/>
  </p:normalViewPr>
  <p:slideViewPr>
    <p:cSldViewPr snapToGrid="0">
      <p:cViewPr>
        <p:scale>
          <a:sx n="100" d="100"/>
          <a:sy n="100" d="100"/>
        </p:scale>
        <p:origin x="826" y="2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223216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cd414b8f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cd414b8f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cd414b8f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cd414b8f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144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cd414b8f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cd414b8f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7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cd414b8f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cd414b8f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467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cd414b8f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cd414b8f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134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cd414b8f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cd414b8f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56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cd414b8f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cd414b8f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056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cd414b8f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cd414b8f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450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cd414b8f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cd414b8f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201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313741446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313741446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94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313741446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313741446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28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755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313741446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313741446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293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313741446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313741446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28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755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905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596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328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732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313864b49_1_4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313864b49_1_4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301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848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490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313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313864b49_1_4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313864b49_1_4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858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214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145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72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313741446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313741446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834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993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313741446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313741446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219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313741446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313741446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331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84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64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01375" y="3695341"/>
            <a:ext cx="2756400" cy="70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61625" y="-12007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32_1">
    <p:spTree>
      <p:nvGrpSpPr>
        <p:cNvPr id="1" name="Shape 221"/>
        <p:cNvGrpSpPr/>
        <p:nvPr/>
      </p:nvGrpSpPr>
      <p:grpSpPr>
        <a:xfrm>
          <a:off x="0" y="0"/>
          <a:ext cx="0" cy="0"/>
          <a:chOff x="0" y="0"/>
          <a:chExt cx="0" cy="0"/>
        </a:xfrm>
      </p:grpSpPr>
      <p:sp>
        <p:nvSpPr>
          <p:cNvPr id="222" name="Google Shape;222;p39"/>
          <p:cNvSpPr/>
          <p:nvPr/>
        </p:nvSpPr>
        <p:spPr>
          <a:xfrm>
            <a:off x="576927" y="41252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9"/>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39"/>
          <p:cNvCxnSpPr/>
          <p:nvPr/>
        </p:nvCxnSpPr>
        <p:spPr>
          <a:xfrm>
            <a:off x="2572500" y="4748213"/>
            <a:ext cx="3999000" cy="0"/>
          </a:xfrm>
          <a:prstGeom prst="straightConnector1">
            <a:avLst/>
          </a:prstGeom>
          <a:noFill/>
          <a:ln w="19050" cap="flat" cmpd="sng">
            <a:solidFill>
              <a:srgbClr val="DADACE"/>
            </a:solidFill>
            <a:prstDash val="solid"/>
            <a:round/>
            <a:headEnd type="none" w="med" len="med"/>
            <a:tailEnd type="none" w="med" len="med"/>
          </a:ln>
        </p:spPr>
      </p:cxnSp>
      <p:cxnSp>
        <p:nvCxnSpPr>
          <p:cNvPr id="225" name="Google Shape;225;p39"/>
          <p:cNvCxnSpPr/>
          <p:nvPr/>
        </p:nvCxnSpPr>
        <p:spPr>
          <a:xfrm>
            <a:off x="2572500" y="374619"/>
            <a:ext cx="39990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91450" y="1307100"/>
            <a:ext cx="7361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 name="Google Shape;51;p8"/>
          <p:cNvSpPr/>
          <p:nvPr/>
        </p:nvSpPr>
        <p:spPr>
          <a:xfrm>
            <a:off x="3685200" y="-13443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368520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208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6747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20000" y="3755325"/>
            <a:ext cx="32205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 name="Google Shape;16;p3"/>
          <p:cNvGrpSpPr/>
          <p:nvPr/>
        </p:nvGrpSpPr>
        <p:grpSpPr>
          <a:xfrm rot="10800000">
            <a:off x="-962314" y="1220013"/>
            <a:ext cx="3995951" cy="564600"/>
            <a:chOff x="1524913" y="922950"/>
            <a:chExt cx="6094175" cy="564600"/>
          </a:xfrm>
        </p:grpSpPr>
        <p:cxnSp>
          <p:nvCxnSpPr>
            <p:cNvPr id="17" name="Google Shape;17;p3"/>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8" name="Google Shape;18;p3"/>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2" name="Google Shape;22;p4"/>
          <p:cNvSpPr/>
          <p:nvPr/>
        </p:nvSpPr>
        <p:spPr>
          <a:xfrm>
            <a:off x="-1258975" y="10177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6265625"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title" idx="2"/>
          </p:nvPr>
        </p:nvSpPr>
        <p:spPr>
          <a:xfrm>
            <a:off x="2069613"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 name="Google Shape;68;p13"/>
          <p:cNvSpPr txBox="1">
            <a:spLocks noGrp="1"/>
          </p:cNvSpPr>
          <p:nvPr>
            <p:ph type="subTitle" idx="1"/>
          </p:nvPr>
        </p:nvSpPr>
        <p:spPr>
          <a:xfrm>
            <a:off x="206961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 name="Google Shape;69;p13"/>
          <p:cNvSpPr txBox="1">
            <a:spLocks noGrp="1"/>
          </p:cNvSpPr>
          <p:nvPr>
            <p:ph type="title" idx="3"/>
          </p:nvPr>
        </p:nvSpPr>
        <p:spPr>
          <a:xfrm>
            <a:off x="5922982"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 name="Google Shape;70;p13"/>
          <p:cNvSpPr txBox="1">
            <a:spLocks noGrp="1"/>
          </p:cNvSpPr>
          <p:nvPr>
            <p:ph type="subTitle" idx="4"/>
          </p:nvPr>
        </p:nvSpPr>
        <p:spPr>
          <a:xfrm>
            <a:off x="592298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title" idx="5"/>
          </p:nvPr>
        </p:nvSpPr>
        <p:spPr>
          <a:xfrm>
            <a:off x="2069613"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2" name="Google Shape;72;p13"/>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7"/>
          </p:nvPr>
        </p:nvSpPr>
        <p:spPr>
          <a:xfrm>
            <a:off x="5922982"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 name="Google Shape;74;p13"/>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9" hasCustomPrompt="1"/>
          </p:nvPr>
        </p:nvSpPr>
        <p:spPr>
          <a:xfrm>
            <a:off x="874125"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13"/>
          <p:cNvSpPr txBox="1">
            <a:spLocks noGrp="1"/>
          </p:cNvSpPr>
          <p:nvPr>
            <p:ph type="title" idx="13" hasCustomPrompt="1"/>
          </p:nvPr>
        </p:nvSpPr>
        <p:spPr>
          <a:xfrm>
            <a:off x="874125"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 name="Google Shape;77;p13"/>
          <p:cNvSpPr txBox="1">
            <a:spLocks noGrp="1"/>
          </p:cNvSpPr>
          <p:nvPr>
            <p:ph type="title" idx="14" hasCustomPrompt="1"/>
          </p:nvPr>
        </p:nvSpPr>
        <p:spPr>
          <a:xfrm>
            <a:off x="4724300"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3"/>
          <p:cNvSpPr txBox="1">
            <a:spLocks noGrp="1"/>
          </p:cNvSpPr>
          <p:nvPr>
            <p:ph type="title" idx="15" hasCustomPrompt="1"/>
          </p:nvPr>
        </p:nvSpPr>
        <p:spPr>
          <a:xfrm>
            <a:off x="4724300"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13"/>
          <p:cNvSpPr/>
          <p:nvPr/>
        </p:nvSpPr>
        <p:spPr>
          <a:xfrm>
            <a:off x="-861625" y="-13516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74465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4">
  <p:cSld name="CUSTOM_9_1">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720000" y="1427700"/>
            <a:ext cx="5657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8"/>
          <p:cNvSpPr txBox="1">
            <a:spLocks noGrp="1"/>
          </p:cNvSpPr>
          <p:nvPr>
            <p:ph type="body" idx="1"/>
          </p:nvPr>
        </p:nvSpPr>
        <p:spPr>
          <a:xfrm>
            <a:off x="720000" y="2214000"/>
            <a:ext cx="5163000" cy="150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20"/>
          <p:cNvSpPr/>
          <p:nvPr/>
        </p:nvSpPr>
        <p:spPr>
          <a:xfrm>
            <a:off x="-825000" y="-58675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7907150" y="356027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32">
    <p:spTree>
      <p:nvGrpSpPr>
        <p:cNvPr id="1" name="Shape 212"/>
        <p:cNvGrpSpPr/>
        <p:nvPr/>
      </p:nvGrpSpPr>
      <p:grpSpPr>
        <a:xfrm>
          <a:off x="0" y="0"/>
          <a:ext cx="0" cy="0"/>
          <a:chOff x="0" y="0"/>
          <a:chExt cx="0" cy="0"/>
        </a:xfrm>
      </p:grpSpPr>
      <p:sp>
        <p:nvSpPr>
          <p:cNvPr id="213" name="Google Shape;213;p38"/>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38"/>
          <p:cNvGrpSpPr/>
          <p:nvPr/>
        </p:nvGrpSpPr>
        <p:grpSpPr>
          <a:xfrm rot="10800000">
            <a:off x="2574011" y="4162663"/>
            <a:ext cx="3995951" cy="564600"/>
            <a:chOff x="1524913" y="922950"/>
            <a:chExt cx="6094175" cy="564600"/>
          </a:xfrm>
        </p:grpSpPr>
        <p:cxnSp>
          <p:nvCxnSpPr>
            <p:cNvPr id="215" name="Google Shape;215;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6" name="Google Shape;216;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217" name="Google Shape;217;p38"/>
          <p:cNvGrpSpPr/>
          <p:nvPr/>
        </p:nvGrpSpPr>
        <p:grpSpPr>
          <a:xfrm>
            <a:off x="2574011" y="762913"/>
            <a:ext cx="3995951" cy="564600"/>
            <a:chOff x="1524913" y="922950"/>
            <a:chExt cx="6094175" cy="564600"/>
          </a:xfrm>
        </p:grpSpPr>
        <p:cxnSp>
          <p:nvCxnSpPr>
            <p:cNvPr id="218" name="Google Shape;218;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9" name="Google Shape;219;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220" name="Google Shape;220;p38"/>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1pPr>
            <a:lvl2pPr lvl="1"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2pPr>
            <a:lvl3pPr lvl="2"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3pPr>
            <a:lvl4pPr lvl="3"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4pPr>
            <a:lvl5pPr lvl="4"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5pPr>
            <a:lvl6pPr lvl="5"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6pPr>
            <a:lvl7pPr lvl="6"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7pPr>
            <a:lvl8pPr lvl="7"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8pPr>
            <a:lvl9pPr lvl="8"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00000"/>
              </a:lnSpc>
              <a:spcBef>
                <a:spcPts val="1600"/>
              </a:spcBef>
              <a:spcAft>
                <a:spcPts val="160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4" r:id="rId7"/>
    <p:sldLayoutId id="2147483666" r:id="rId8"/>
    <p:sldLayoutId id="2147483684" r:id="rId9"/>
    <p:sldLayoutId id="2147483685" r:id="rId10"/>
    <p:sldLayoutId id="214748368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2"/>
          <p:cNvSpPr txBox="1">
            <a:spLocks noGrp="1"/>
          </p:cNvSpPr>
          <p:nvPr>
            <p:ph type="ctrTitle"/>
          </p:nvPr>
        </p:nvSpPr>
        <p:spPr>
          <a:xfrm>
            <a:off x="353069" y="47400"/>
            <a:ext cx="4424493" cy="24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b="0" i="0" dirty="0">
                <a:solidFill>
                  <a:srgbClr val="000000"/>
                </a:solidFill>
                <a:effectLst/>
              </a:rPr>
              <a:t>Alzheimer </a:t>
            </a:r>
            <a:r>
              <a:rPr lang="en-US" sz="2800" b="0" dirty="0">
                <a:solidFill>
                  <a:srgbClr val="000000"/>
                </a:solidFill>
              </a:rPr>
              <a:t>D</a:t>
            </a:r>
            <a:r>
              <a:rPr lang="en-US" sz="2800" b="0" i="0" dirty="0">
                <a:solidFill>
                  <a:srgbClr val="000000"/>
                </a:solidFill>
                <a:effectLst/>
              </a:rPr>
              <a:t>isease Analysis by using RNA Single Transcriptome Data</a:t>
            </a:r>
            <a:endParaRPr sz="6600" dirty="0"/>
          </a:p>
        </p:txBody>
      </p:sp>
      <p:pic>
        <p:nvPicPr>
          <p:cNvPr id="235" name="Google Shape;235;p42"/>
          <p:cNvPicPr preferRelativeResize="0"/>
          <p:nvPr/>
        </p:nvPicPr>
        <p:blipFill rotWithShape="1">
          <a:blip r:embed="rId3">
            <a:alphaModFix/>
          </a:blip>
          <a:srcRect l="9600" t="23369" r="36095" b="22744"/>
          <a:stretch/>
        </p:blipFill>
        <p:spPr>
          <a:xfrm>
            <a:off x="4572000" y="606750"/>
            <a:ext cx="4572000" cy="4536750"/>
          </a:xfrm>
          <a:prstGeom prst="rect">
            <a:avLst/>
          </a:prstGeom>
          <a:noFill/>
          <a:ln>
            <a:noFill/>
          </a:ln>
        </p:spPr>
      </p:pic>
      <p:sp>
        <p:nvSpPr>
          <p:cNvPr id="238" name="Google Shape;238;p42"/>
          <p:cNvSpPr/>
          <p:nvPr/>
        </p:nvSpPr>
        <p:spPr>
          <a:xfrm>
            <a:off x="8548675" y="3328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42"/>
          <p:cNvPicPr preferRelativeResize="0"/>
          <p:nvPr/>
        </p:nvPicPr>
        <p:blipFill rotWithShape="1">
          <a:blip r:embed="rId4">
            <a:alphaModFix/>
          </a:blip>
          <a:srcRect l="60513" t="15763" r="16584" b="61860"/>
          <a:stretch/>
        </p:blipFill>
        <p:spPr>
          <a:xfrm>
            <a:off x="5229750" y="1119250"/>
            <a:ext cx="1094076" cy="1068950"/>
          </a:xfrm>
          <a:prstGeom prst="rect">
            <a:avLst/>
          </a:prstGeom>
          <a:noFill/>
          <a:ln>
            <a:noFill/>
          </a:ln>
        </p:spPr>
      </p:pic>
      <p:cxnSp>
        <p:nvCxnSpPr>
          <p:cNvPr id="240" name="Google Shape;240;p42"/>
          <p:cNvCxnSpPr/>
          <p:nvPr/>
        </p:nvCxnSpPr>
        <p:spPr>
          <a:xfrm>
            <a:off x="531819" y="2177671"/>
            <a:ext cx="3999000" cy="0"/>
          </a:xfrm>
          <a:prstGeom prst="straightConnector1">
            <a:avLst/>
          </a:prstGeom>
          <a:noFill/>
          <a:ln w="19050" cap="flat" cmpd="sng">
            <a:solidFill>
              <a:srgbClr val="DADACE"/>
            </a:solidFill>
            <a:prstDash val="solid"/>
            <a:round/>
            <a:headEnd type="none" w="med" len="med"/>
            <a:tailEnd type="none" w="med" len="med"/>
          </a:ln>
        </p:spPr>
      </p:cxnSp>
      <p:sp>
        <p:nvSpPr>
          <p:cNvPr id="3" name="Subtitle 2">
            <a:extLst>
              <a:ext uri="{FF2B5EF4-FFF2-40B4-BE49-F238E27FC236}">
                <a16:creationId xmlns:a16="http://schemas.microsoft.com/office/drawing/2014/main" id="{60D5BC74-3EBF-4BE9-AD3F-E6C4A7B4B8EB}"/>
              </a:ext>
            </a:extLst>
          </p:cNvPr>
          <p:cNvSpPr>
            <a:spLocks noGrp="1"/>
          </p:cNvSpPr>
          <p:nvPr>
            <p:ph type="subTitle" idx="1"/>
          </p:nvPr>
        </p:nvSpPr>
        <p:spPr>
          <a:xfrm>
            <a:off x="643179" y="2316096"/>
            <a:ext cx="3638711" cy="2031815"/>
          </a:xfrm>
        </p:spPr>
        <p:txBody>
          <a:bodyPr/>
          <a:lstStyle/>
          <a:p>
            <a:r>
              <a:rPr lang="en-US" dirty="0"/>
              <a:t>Supervised By: </a:t>
            </a:r>
          </a:p>
          <a:p>
            <a:r>
              <a:rPr lang="en-US" dirty="0"/>
              <a:t>Dr/ Mohamed </a:t>
            </a:r>
            <a:r>
              <a:rPr lang="en-US" dirty="0" err="1"/>
              <a:t>ElHadidi</a:t>
            </a:r>
            <a:endParaRPr lang="en-US" dirty="0"/>
          </a:p>
          <a:p>
            <a:r>
              <a:rPr lang="en-US" dirty="0"/>
              <a:t>Dr/ </a:t>
            </a:r>
            <a:r>
              <a:rPr lang="en-US" dirty="0" err="1"/>
              <a:t>Manar</a:t>
            </a:r>
            <a:r>
              <a:rPr lang="en-US" dirty="0"/>
              <a:t> Rashad</a:t>
            </a:r>
          </a:p>
          <a:p>
            <a:endParaRPr lang="en-US" dirty="0"/>
          </a:p>
          <a:p>
            <a:r>
              <a:rPr lang="en-US" dirty="0"/>
              <a:t>By:</a:t>
            </a:r>
          </a:p>
          <a:p>
            <a:r>
              <a:rPr lang="en-US" dirty="0"/>
              <a:t>Omnia Saeed 18102396</a:t>
            </a:r>
          </a:p>
          <a:p>
            <a:r>
              <a:rPr lang="en-US" dirty="0"/>
              <a:t>Mennatullah Mahmoud 18101713</a:t>
            </a:r>
          </a:p>
          <a:p>
            <a:r>
              <a:rPr lang="en-US" dirty="0" err="1"/>
              <a:t>Youmna</a:t>
            </a:r>
            <a:r>
              <a:rPr lang="en-US" dirty="0"/>
              <a:t> Ramadan 18101142</a:t>
            </a:r>
          </a:p>
          <a:p>
            <a:r>
              <a:rPr lang="en-US" dirty="0"/>
              <a:t>Menna Abdelsattar 18101590</a:t>
            </a:r>
          </a:p>
          <a:p>
            <a:endParaRPr lang="en-US" dirty="0"/>
          </a:p>
          <a:p>
            <a:r>
              <a:rPr lang="en-US" dirty="0"/>
              <a:t>BMD472: Applied Bioinformatics</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Download Data</a:t>
            </a:r>
            <a:endParaRPr dirty="0"/>
          </a:p>
        </p:txBody>
      </p:sp>
      <p:sp>
        <p:nvSpPr>
          <p:cNvPr id="890" name="Google Shape;890;p77"/>
          <p:cNvSpPr txBox="1">
            <a:spLocks noGrp="1"/>
          </p:cNvSpPr>
          <p:nvPr>
            <p:ph type="subTitle" idx="4294967295"/>
          </p:nvPr>
        </p:nvSpPr>
        <p:spPr>
          <a:xfrm>
            <a:off x="335536" y="2001742"/>
            <a:ext cx="3852000" cy="20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solidFill>
                  <a:schemeClr val="hlink"/>
                </a:solidFill>
                <a:uFill>
                  <a:noFill/>
                </a:uFill>
              </a:rPr>
              <a:t>Data Types </a:t>
            </a:r>
            <a:r>
              <a:rPr lang="en-US" dirty="0">
                <a:solidFill>
                  <a:schemeClr val="hlink"/>
                </a:solidFill>
                <a:uFill>
                  <a:noFill/>
                </a:uFill>
                <a:sym typeface="Wingdings" panose="05000000000000000000" pitchFamily="2" charset="2"/>
              </a:rPr>
              <a:t></a:t>
            </a:r>
            <a:r>
              <a:rPr lang="en-US" dirty="0">
                <a:solidFill>
                  <a:schemeClr val="hlink"/>
                </a:solidFill>
                <a:uFill>
                  <a:noFill/>
                </a:uFill>
              </a:rPr>
              <a:t>Transcriptome </a:t>
            </a:r>
            <a:endParaRPr dirty="0"/>
          </a:p>
          <a:p>
            <a:pPr marL="457200" lvl="0" indent="-317500" algn="l" rtl="0">
              <a:spcBef>
                <a:spcPts val="0"/>
              </a:spcBef>
              <a:spcAft>
                <a:spcPts val="0"/>
              </a:spcAft>
              <a:buSzPts val="1400"/>
              <a:buChar char="●"/>
            </a:pPr>
            <a:r>
              <a:rPr lang="en-US" dirty="0">
                <a:solidFill>
                  <a:schemeClr val="hlink"/>
                </a:solidFill>
                <a:uFill>
                  <a:noFill/>
                </a:uFill>
              </a:rPr>
              <a:t>Project Data </a:t>
            </a:r>
            <a:r>
              <a:rPr lang="en-US" dirty="0">
                <a:solidFill>
                  <a:schemeClr val="hlink"/>
                </a:solidFill>
                <a:uFill>
                  <a:noFill/>
                </a:uFill>
                <a:sym typeface="Wingdings" panose="05000000000000000000" pitchFamily="2" charset="2"/>
              </a:rPr>
              <a:t> SRA</a:t>
            </a:r>
            <a:endParaRPr dirty="0"/>
          </a:p>
          <a:p>
            <a:pPr marL="457200" lvl="0" indent="-317500" algn="l" rtl="0">
              <a:spcBef>
                <a:spcPts val="0"/>
              </a:spcBef>
              <a:spcAft>
                <a:spcPts val="0"/>
              </a:spcAft>
              <a:buSzPts val="1400"/>
              <a:buChar char="●"/>
            </a:pPr>
            <a:r>
              <a:rPr lang="en-US" dirty="0">
                <a:solidFill>
                  <a:schemeClr val="hlink"/>
                </a:solidFill>
                <a:uFill>
                  <a:noFill/>
                </a:uFill>
              </a:rPr>
              <a:t>Organism group </a:t>
            </a:r>
            <a:r>
              <a:rPr lang="en-US" dirty="0">
                <a:solidFill>
                  <a:schemeClr val="hlink"/>
                </a:solidFill>
                <a:uFill>
                  <a:noFill/>
                </a:uFill>
                <a:sym typeface="Wingdings" panose="05000000000000000000" pitchFamily="2" charset="2"/>
              </a:rPr>
              <a:t> Human </a:t>
            </a:r>
            <a:endParaRPr dirty="0"/>
          </a:p>
        </p:txBody>
      </p:sp>
      <p:sp>
        <p:nvSpPr>
          <p:cNvPr id="891" name="Google Shape;891;p77"/>
          <p:cNvSpPr txBox="1">
            <a:spLocks noGrp="1"/>
          </p:cNvSpPr>
          <p:nvPr>
            <p:ph type="body" idx="4294967295"/>
          </p:nvPr>
        </p:nvSpPr>
        <p:spPr>
          <a:xfrm>
            <a:off x="335536" y="1349294"/>
            <a:ext cx="4712400" cy="616500"/>
          </a:xfrm>
          <a:prstGeom prst="rect">
            <a:avLst/>
          </a:prstGeom>
        </p:spPr>
        <p:txBody>
          <a:bodyPr spcFirstLastPara="1" wrap="square" lIns="91425" tIns="91425" rIns="91425" bIns="91425" anchor="t" anchorCtr="0">
            <a:noAutofit/>
          </a:bodyPr>
          <a:lstStyle/>
          <a:p>
            <a:pPr marL="0" lvl="0" indent="0">
              <a:buNone/>
            </a:pPr>
            <a:r>
              <a:rPr lang="en-US" dirty="0"/>
              <a:t>From NCBI We choose SRA Database  and searched for </a:t>
            </a:r>
            <a:r>
              <a:rPr lang="en-US" dirty="0" err="1"/>
              <a:t>ALZheimer</a:t>
            </a:r>
            <a:r>
              <a:rPr lang="en-US" dirty="0"/>
              <a:t> , then we do some filtrations to choose a project to work on:-</a:t>
            </a:r>
            <a:endParaRPr sz="1400" dirty="0">
              <a:solidFill>
                <a:schemeClr val="accent1"/>
              </a:solidFill>
            </a:endParaRPr>
          </a:p>
        </p:txBody>
      </p:sp>
      <p:sp>
        <p:nvSpPr>
          <p:cNvPr id="893" name="Google Shape;893;p77"/>
          <p:cNvSpPr txBox="1">
            <a:spLocks noGrp="1"/>
          </p:cNvSpPr>
          <p:nvPr>
            <p:ph type="body" idx="4294967295"/>
          </p:nvPr>
        </p:nvSpPr>
        <p:spPr>
          <a:xfrm>
            <a:off x="335536" y="3627213"/>
            <a:ext cx="6089400" cy="367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dirty="0"/>
              <a:t>The used project contains 15 samples each having 2M reads so we grip only 10000 from each sample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 Download Data</a:t>
            </a:r>
            <a:endParaRPr dirty="0"/>
          </a:p>
        </p:txBody>
      </p:sp>
      <p:pic>
        <p:nvPicPr>
          <p:cNvPr id="7" name="Picture 6"/>
          <p:cNvPicPr/>
          <p:nvPr/>
        </p:nvPicPr>
        <p:blipFill rotWithShape="1">
          <a:blip r:embed="rId3">
            <a:extLst>
              <a:ext uri="{28A0092B-C50C-407E-A947-70E740481C1C}">
                <a14:useLocalDpi xmlns:a14="http://schemas.microsoft.com/office/drawing/2010/main" val="0"/>
              </a:ext>
            </a:extLst>
          </a:blip>
          <a:srcRect l="8833" t="7248" r="10815" b="5476"/>
          <a:stretch/>
        </p:blipFill>
        <p:spPr bwMode="auto">
          <a:xfrm>
            <a:off x="2161310" y="1309687"/>
            <a:ext cx="5401107" cy="33246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4918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Quality Score</a:t>
            </a:r>
            <a:endParaRPr dirty="0"/>
          </a:p>
        </p:txBody>
      </p:sp>
      <p:sp>
        <p:nvSpPr>
          <p:cNvPr id="891" name="Google Shape;891;p77"/>
          <p:cNvSpPr txBox="1">
            <a:spLocks noGrp="1"/>
          </p:cNvSpPr>
          <p:nvPr>
            <p:ph type="body" idx="4294967295"/>
          </p:nvPr>
        </p:nvSpPr>
        <p:spPr>
          <a:xfrm>
            <a:off x="335536" y="1201483"/>
            <a:ext cx="4712400" cy="616500"/>
          </a:xfrm>
          <a:prstGeom prst="rect">
            <a:avLst/>
          </a:prstGeom>
        </p:spPr>
        <p:txBody>
          <a:bodyPr spcFirstLastPara="1" wrap="square" lIns="91425" tIns="91425" rIns="91425" bIns="91425" anchor="t" anchorCtr="0">
            <a:noAutofit/>
          </a:bodyPr>
          <a:lstStyle/>
          <a:p>
            <a:pPr marL="0" lvl="0" indent="0">
              <a:buNone/>
            </a:pPr>
            <a:r>
              <a:rPr lang="en-US" dirty="0"/>
              <a:t>It's clear that the quality score ranges between 20 -28 in most of our data which is a moderate quality score</a:t>
            </a:r>
            <a:endParaRPr sz="1400" dirty="0">
              <a:solidFill>
                <a:schemeClr val="accent1"/>
              </a:solidFill>
            </a:endParaRPr>
          </a:p>
        </p:txBody>
      </p:sp>
      <p:pic>
        <p:nvPicPr>
          <p:cNvPr id="6" name="Picture 5"/>
          <p:cNvPicPr/>
          <p:nvPr/>
        </p:nvPicPr>
        <p:blipFill rotWithShape="1">
          <a:blip r:embed="rId3">
            <a:extLst>
              <a:ext uri="{28A0092B-C50C-407E-A947-70E740481C1C}">
                <a14:useLocalDpi xmlns:a14="http://schemas.microsoft.com/office/drawing/2010/main" val="0"/>
              </a:ext>
            </a:extLst>
          </a:blip>
          <a:srcRect l="25444" t="33600"/>
          <a:stretch/>
        </p:blipFill>
        <p:spPr bwMode="auto">
          <a:xfrm>
            <a:off x="5778529" y="1509733"/>
            <a:ext cx="3365471" cy="2161735"/>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l="8797" t="18345"/>
          <a:stretch/>
        </p:blipFill>
        <p:spPr bwMode="auto">
          <a:xfrm>
            <a:off x="2988195" y="2102015"/>
            <a:ext cx="3099810" cy="1974699"/>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5">
            <a:extLst>
              <a:ext uri="{28A0092B-C50C-407E-A947-70E740481C1C}">
                <a14:useLocalDpi xmlns:a14="http://schemas.microsoft.com/office/drawing/2010/main" val="0"/>
              </a:ext>
            </a:extLst>
          </a:blip>
          <a:srcRect l="8586" t="18560"/>
          <a:stretch/>
        </p:blipFill>
        <p:spPr bwMode="auto">
          <a:xfrm>
            <a:off x="0" y="2741295"/>
            <a:ext cx="3595370" cy="24022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8431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 Quality Score</a:t>
            </a:r>
            <a:endParaRPr dirty="0"/>
          </a:p>
        </p:txBody>
      </p:sp>
      <p:sp>
        <p:nvSpPr>
          <p:cNvPr id="891" name="Google Shape;891;p77"/>
          <p:cNvSpPr txBox="1">
            <a:spLocks noGrp="1"/>
          </p:cNvSpPr>
          <p:nvPr>
            <p:ph type="body" idx="4294967295"/>
          </p:nvPr>
        </p:nvSpPr>
        <p:spPr>
          <a:xfrm>
            <a:off x="75763" y="1170310"/>
            <a:ext cx="4712400" cy="616500"/>
          </a:xfrm>
          <a:prstGeom prst="rect">
            <a:avLst/>
          </a:prstGeom>
        </p:spPr>
        <p:txBody>
          <a:bodyPr spcFirstLastPara="1" wrap="square" lIns="91425" tIns="91425" rIns="91425" bIns="91425" anchor="t" anchorCtr="0">
            <a:noAutofit/>
          </a:bodyPr>
          <a:lstStyle/>
          <a:p>
            <a:r>
              <a:rPr lang="en-US" dirty="0"/>
              <a:t>In order to improve this quality, we have tried to shuffle the data but unfortunately the data didn't change</a:t>
            </a:r>
          </a:p>
          <a:p>
            <a:r>
              <a:rPr lang="en-US" dirty="0"/>
              <a:t>Thus, We have tried to pick up the reads from the middle between 40000 to 50000 and get Its quality </a:t>
            </a:r>
          </a:p>
          <a:p>
            <a:r>
              <a:rPr lang="en-US" dirty="0"/>
              <a:t>It seems to get worse as the majority lies between 20-29 and some are below 20 </a:t>
            </a:r>
          </a:p>
        </p:txBody>
      </p:sp>
      <p:pic>
        <p:nvPicPr>
          <p:cNvPr id="9" name="Picture 8"/>
          <p:cNvPicPr/>
          <p:nvPr/>
        </p:nvPicPr>
        <p:blipFill rotWithShape="1">
          <a:blip r:embed="rId3">
            <a:extLst>
              <a:ext uri="{28A0092B-C50C-407E-A947-70E740481C1C}">
                <a14:useLocalDpi xmlns:a14="http://schemas.microsoft.com/office/drawing/2010/main" val="0"/>
              </a:ext>
            </a:extLst>
          </a:blip>
          <a:srcRect l="8890" t="27904" r="2830" b="7365"/>
          <a:stretch/>
        </p:blipFill>
        <p:spPr bwMode="auto">
          <a:xfrm>
            <a:off x="190063" y="3143249"/>
            <a:ext cx="3366655" cy="1870365"/>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4">
            <a:extLst>
              <a:ext uri="{28A0092B-C50C-407E-A947-70E740481C1C}">
                <a14:useLocalDpi xmlns:a14="http://schemas.microsoft.com/office/drawing/2010/main" val="0"/>
              </a:ext>
            </a:extLst>
          </a:blip>
          <a:srcRect l="8324" t="26617" b="7455"/>
          <a:stretch/>
        </p:blipFill>
        <p:spPr bwMode="auto">
          <a:xfrm>
            <a:off x="5536623" y="3143249"/>
            <a:ext cx="3409950" cy="1839192"/>
          </a:xfrm>
          <a:prstGeom prst="rect">
            <a:avLst/>
          </a:prstGeom>
          <a:ln>
            <a:noFill/>
          </a:ln>
          <a:extLst>
            <a:ext uri="{53640926-AAD7-44D8-BBD7-CCE9431645EC}">
              <a14:shadowObscured xmlns:a14="http://schemas.microsoft.com/office/drawing/2010/main"/>
            </a:ext>
          </a:extLst>
        </p:spPr>
      </p:pic>
      <p:pic>
        <p:nvPicPr>
          <p:cNvPr id="11" name="Picture 10"/>
          <p:cNvPicPr/>
          <p:nvPr/>
        </p:nvPicPr>
        <p:blipFill rotWithShape="1">
          <a:blip r:embed="rId5">
            <a:extLst>
              <a:ext uri="{28A0092B-C50C-407E-A947-70E740481C1C}">
                <a14:useLocalDpi xmlns:a14="http://schemas.microsoft.com/office/drawing/2010/main" val="0"/>
              </a:ext>
            </a:extLst>
          </a:blip>
          <a:srcRect l="8664" t="23861" r="13612" b="15943"/>
          <a:stretch/>
        </p:blipFill>
        <p:spPr bwMode="auto">
          <a:xfrm>
            <a:off x="5923251" y="1170310"/>
            <a:ext cx="3023322" cy="17560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2436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dirty="0" err="1"/>
              <a:t>Pseudoalignment</a:t>
            </a:r>
            <a:endParaRPr lang="en-US" dirty="0"/>
          </a:p>
        </p:txBody>
      </p:sp>
      <p:sp>
        <p:nvSpPr>
          <p:cNvPr id="891" name="Google Shape;891;p77"/>
          <p:cNvSpPr txBox="1">
            <a:spLocks noGrp="1"/>
          </p:cNvSpPr>
          <p:nvPr>
            <p:ph type="body" idx="4294967295"/>
          </p:nvPr>
        </p:nvSpPr>
        <p:spPr>
          <a:xfrm>
            <a:off x="75762" y="1170309"/>
            <a:ext cx="7530383" cy="939046"/>
          </a:xfrm>
          <a:prstGeom prst="rect">
            <a:avLst/>
          </a:prstGeom>
        </p:spPr>
        <p:txBody>
          <a:bodyPr spcFirstLastPara="1" wrap="square" lIns="91425" tIns="91425" rIns="91425" bIns="91425" anchor="t" anchorCtr="0">
            <a:noAutofit/>
          </a:bodyPr>
          <a:lstStyle/>
          <a:p>
            <a:pPr>
              <a:buFont typeface="Wingdings" panose="05000000000000000000" pitchFamily="2" charset="2"/>
              <a:buChar char="v"/>
            </a:pPr>
            <a:r>
              <a:rPr lang="en-US" b="1" dirty="0">
                <a:solidFill>
                  <a:srgbClr val="00B0F0"/>
                </a:solidFill>
              </a:rPr>
              <a:t>What’s </a:t>
            </a:r>
            <a:r>
              <a:rPr lang="en-US" b="1" dirty="0" err="1">
                <a:solidFill>
                  <a:srgbClr val="00B0F0"/>
                </a:solidFill>
              </a:rPr>
              <a:t>Pseudoalignment</a:t>
            </a:r>
            <a:r>
              <a:rPr lang="en-US" b="1" dirty="0">
                <a:solidFill>
                  <a:srgbClr val="00B0F0"/>
                </a:solidFill>
              </a:rPr>
              <a:t> ?</a:t>
            </a:r>
          </a:p>
          <a:p>
            <a:endParaRPr lang="en-US" dirty="0"/>
          </a:p>
          <a:p>
            <a:pPr marL="139700" indent="0">
              <a:buNone/>
            </a:pPr>
            <a:r>
              <a:rPr lang="en-US" dirty="0"/>
              <a:t>It is a rapid k-</a:t>
            </a:r>
            <a:r>
              <a:rPr lang="en-US" dirty="0" err="1"/>
              <a:t>mer</a:t>
            </a:r>
            <a:r>
              <a:rPr lang="en-US" dirty="0"/>
              <a:t> based algorithm that uses a de Bruijn Graph of the reference database to identify potential matches for a query sequence without aligning the query to reference sequences</a:t>
            </a:r>
          </a:p>
          <a:p>
            <a:endParaRPr lang="en-US" dirty="0"/>
          </a:p>
          <a:p>
            <a:pPr>
              <a:buFont typeface="Wingdings" panose="05000000000000000000" pitchFamily="2" charset="2"/>
              <a:buChar char="v"/>
            </a:pPr>
            <a:r>
              <a:rPr lang="en-US" b="1" dirty="0" err="1">
                <a:solidFill>
                  <a:srgbClr val="00B0F0"/>
                </a:solidFill>
              </a:rPr>
              <a:t>Pseudoalignment</a:t>
            </a:r>
            <a:r>
              <a:rPr lang="en-US" b="1" dirty="0">
                <a:solidFill>
                  <a:srgbClr val="00B0F0"/>
                </a:solidFill>
              </a:rPr>
              <a:t> steps:-</a:t>
            </a:r>
          </a:p>
          <a:p>
            <a:endParaRPr lang="en-US" dirty="0"/>
          </a:p>
          <a:p>
            <a:pPr marL="482600" indent="-342900">
              <a:buFont typeface="+mj-lt"/>
              <a:buAutoNum type="arabicPeriod"/>
            </a:pPr>
            <a:r>
              <a:rPr lang="en-US" dirty="0"/>
              <a:t>Indexing the references into k-</a:t>
            </a:r>
            <a:r>
              <a:rPr lang="en-US" dirty="0" err="1"/>
              <a:t>mers</a:t>
            </a:r>
            <a:r>
              <a:rPr lang="en-US" dirty="0"/>
              <a:t>.</a:t>
            </a:r>
          </a:p>
          <a:p>
            <a:pPr marL="482600" indent="-342900">
              <a:buFont typeface="+mj-lt"/>
              <a:buAutoNum type="arabicPeriod"/>
            </a:pPr>
            <a:r>
              <a:rPr lang="en-US" dirty="0"/>
              <a:t>Indexing the reads into k-</a:t>
            </a:r>
            <a:r>
              <a:rPr lang="en-US" dirty="0" err="1"/>
              <a:t>mers</a:t>
            </a:r>
            <a:r>
              <a:rPr lang="en-US" dirty="0"/>
              <a:t>.</a:t>
            </a:r>
          </a:p>
          <a:p>
            <a:pPr marL="482600" indent="-342900">
              <a:buFont typeface="+mj-lt"/>
              <a:buAutoNum type="arabicPeriod"/>
            </a:pPr>
            <a:r>
              <a:rPr lang="en-US" dirty="0"/>
              <a:t>Determine which of these references related to this read</a:t>
            </a:r>
          </a:p>
          <a:p>
            <a:pPr marL="482600" indent="-342900">
              <a:buFont typeface="+mj-lt"/>
              <a:buAutoNum type="arabicPeriod"/>
            </a:pPr>
            <a:r>
              <a:rPr lang="en-US" dirty="0"/>
              <a:t>Intersect the assigned references.</a:t>
            </a:r>
          </a:p>
          <a:p>
            <a:pPr marL="482600" indent="-342900">
              <a:buFont typeface="+mj-lt"/>
              <a:buAutoNum type="arabicPeriod"/>
            </a:pPr>
            <a:endParaRPr lang="en-US" dirty="0"/>
          </a:p>
          <a:p>
            <a:pPr marL="482600" indent="-342900">
              <a:buFont typeface="+mj-lt"/>
              <a:buAutoNum type="arabicPeriod"/>
            </a:pPr>
            <a:endParaRPr lang="en-US" dirty="0"/>
          </a:p>
        </p:txBody>
      </p:sp>
    </p:spTree>
    <p:extLst>
      <p:ext uri="{BB962C8B-B14F-4D97-AF65-F5344CB8AC3E}">
        <p14:creationId xmlns:p14="http://schemas.microsoft.com/office/powerpoint/2010/main" val="3786297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dirty="0"/>
              <a:t>Cont. </a:t>
            </a:r>
            <a:r>
              <a:rPr lang="en-US" dirty="0" err="1"/>
              <a:t>Pseudoalignment</a:t>
            </a:r>
            <a:endParaRPr lang="en-US" dirty="0"/>
          </a:p>
        </p:txBody>
      </p:sp>
      <p:pic>
        <p:nvPicPr>
          <p:cNvPr id="4" name="Picture 3"/>
          <p:cNvPicPr>
            <a:picLocks noChangeAspect="1"/>
          </p:cNvPicPr>
          <p:nvPr/>
        </p:nvPicPr>
        <p:blipFill>
          <a:blip r:embed="rId3"/>
          <a:stretch>
            <a:fillRect/>
          </a:stretch>
        </p:blipFill>
        <p:spPr>
          <a:xfrm>
            <a:off x="1153391" y="1274790"/>
            <a:ext cx="6203373" cy="3418028"/>
          </a:xfrm>
          <a:prstGeom prst="rect">
            <a:avLst/>
          </a:prstGeom>
        </p:spPr>
      </p:pic>
    </p:spTree>
    <p:extLst>
      <p:ext uri="{BB962C8B-B14F-4D97-AF65-F5344CB8AC3E}">
        <p14:creationId xmlns:p14="http://schemas.microsoft.com/office/powerpoint/2010/main" val="3318006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7"/>
          <p:cNvSpPr txBox="1">
            <a:spLocks noGrp="1"/>
          </p:cNvSpPr>
          <p:nvPr>
            <p:ph type="title"/>
          </p:nvPr>
        </p:nvSpPr>
        <p:spPr>
          <a:xfrm>
            <a:off x="522573" y="445025"/>
            <a:ext cx="7704000" cy="572700"/>
          </a:xfrm>
          <a:prstGeom prst="rect">
            <a:avLst/>
          </a:prstGeom>
        </p:spPr>
        <p:txBody>
          <a:bodyPr spcFirstLastPara="1" wrap="square" lIns="91425" tIns="91425" rIns="91425" bIns="91425" anchor="ctr" anchorCtr="0">
            <a:noAutofit/>
          </a:bodyPr>
          <a:lstStyle/>
          <a:p>
            <a:pPr lvl="0"/>
            <a:r>
              <a:rPr lang="en-US" dirty="0"/>
              <a:t>Cont. </a:t>
            </a:r>
            <a:r>
              <a:rPr lang="en-US" dirty="0" err="1"/>
              <a:t>Pseudoalignment</a:t>
            </a:r>
            <a:endParaRPr lang="en-US" dirty="0"/>
          </a:p>
        </p:txBody>
      </p:sp>
      <p:pic>
        <p:nvPicPr>
          <p:cNvPr id="2" name="Picture 1"/>
          <p:cNvPicPr>
            <a:picLocks noChangeAspect="1"/>
          </p:cNvPicPr>
          <p:nvPr/>
        </p:nvPicPr>
        <p:blipFill>
          <a:blip r:embed="rId3"/>
          <a:stretch>
            <a:fillRect/>
          </a:stretch>
        </p:blipFill>
        <p:spPr>
          <a:xfrm>
            <a:off x="1479917" y="1296042"/>
            <a:ext cx="6115837" cy="3448122"/>
          </a:xfrm>
          <a:prstGeom prst="rect">
            <a:avLst/>
          </a:prstGeom>
        </p:spPr>
      </p:pic>
    </p:spTree>
    <p:extLst>
      <p:ext uri="{BB962C8B-B14F-4D97-AF65-F5344CB8AC3E}">
        <p14:creationId xmlns:p14="http://schemas.microsoft.com/office/powerpoint/2010/main" val="2710535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dirty="0"/>
              <a:t>Cont. </a:t>
            </a:r>
            <a:r>
              <a:rPr lang="en-US" dirty="0" err="1"/>
              <a:t>Pseudoalignment</a:t>
            </a:r>
            <a:endParaRPr lang="en-US" dirty="0"/>
          </a:p>
        </p:txBody>
      </p:sp>
      <p:sp>
        <p:nvSpPr>
          <p:cNvPr id="891" name="Google Shape;891;p77"/>
          <p:cNvSpPr txBox="1">
            <a:spLocks noGrp="1"/>
          </p:cNvSpPr>
          <p:nvPr>
            <p:ph type="body" idx="4294967295"/>
          </p:nvPr>
        </p:nvSpPr>
        <p:spPr>
          <a:xfrm>
            <a:off x="75762" y="1170309"/>
            <a:ext cx="7426473" cy="970217"/>
          </a:xfrm>
          <a:prstGeom prst="rect">
            <a:avLst/>
          </a:prstGeom>
        </p:spPr>
        <p:txBody>
          <a:bodyPr spcFirstLastPara="1" wrap="square" lIns="91425" tIns="91425" rIns="91425" bIns="91425" anchor="t" anchorCtr="0">
            <a:noAutofit/>
          </a:bodyPr>
          <a:lstStyle/>
          <a:p>
            <a:pPr>
              <a:buFont typeface="Wingdings" panose="05000000000000000000" pitchFamily="2" charset="2"/>
              <a:buChar char="v"/>
            </a:pPr>
            <a:r>
              <a:rPr lang="en-US" b="1" dirty="0">
                <a:solidFill>
                  <a:srgbClr val="00B0F0"/>
                </a:solidFill>
              </a:rPr>
              <a:t>What’s </a:t>
            </a:r>
            <a:r>
              <a:rPr lang="en-US" b="1" dirty="0" err="1">
                <a:solidFill>
                  <a:srgbClr val="00B0F0"/>
                </a:solidFill>
              </a:rPr>
              <a:t>Kalisto</a:t>
            </a:r>
            <a:r>
              <a:rPr lang="en-US" b="1" dirty="0">
                <a:solidFill>
                  <a:srgbClr val="00B0F0"/>
                </a:solidFill>
              </a:rPr>
              <a:t>?</a:t>
            </a:r>
          </a:p>
          <a:p>
            <a:endParaRPr lang="en-US" dirty="0"/>
          </a:p>
          <a:p>
            <a:r>
              <a:rPr lang="en-US" dirty="0"/>
              <a:t>It’s a quick, highly-efficient software for quantifying transcript abundances in an RNA-</a:t>
            </a:r>
            <a:r>
              <a:rPr lang="en-US" dirty="0" err="1"/>
              <a:t>Seq</a:t>
            </a:r>
            <a:r>
              <a:rPr lang="en-US" dirty="0"/>
              <a:t> experiment. Even on a typical laptop, </a:t>
            </a:r>
            <a:r>
              <a:rPr lang="en-US" dirty="0" err="1"/>
              <a:t>Kallisto</a:t>
            </a:r>
            <a:r>
              <a:rPr lang="en-US" dirty="0"/>
              <a:t> can quantify 30 million reads in less than 3 minutes.</a:t>
            </a:r>
          </a:p>
          <a:p>
            <a:endParaRPr lang="en-US" dirty="0"/>
          </a:p>
          <a:p>
            <a:pPr>
              <a:buFont typeface="Wingdings" panose="05000000000000000000" pitchFamily="2" charset="2"/>
              <a:buChar char="v"/>
            </a:pPr>
            <a:r>
              <a:rPr lang="en-US" b="1" dirty="0">
                <a:solidFill>
                  <a:srgbClr val="00B0F0"/>
                </a:solidFill>
              </a:rPr>
              <a:t> </a:t>
            </a:r>
            <a:r>
              <a:rPr lang="en-US" b="1" dirty="0" err="1">
                <a:solidFill>
                  <a:srgbClr val="00B0F0"/>
                </a:solidFill>
              </a:rPr>
              <a:t>Kalisto</a:t>
            </a:r>
            <a:r>
              <a:rPr lang="en-US" b="1" dirty="0">
                <a:solidFill>
                  <a:srgbClr val="00B0F0"/>
                </a:solidFill>
              </a:rPr>
              <a:t> Inputs :- </a:t>
            </a:r>
          </a:p>
          <a:p>
            <a:pPr>
              <a:buFont typeface="Wingdings" panose="05000000000000000000" pitchFamily="2" charset="2"/>
              <a:buChar char="v"/>
            </a:pPr>
            <a:endParaRPr lang="en-US" b="1" dirty="0">
              <a:solidFill>
                <a:srgbClr val="00B0F0"/>
              </a:solidFill>
            </a:endParaRPr>
          </a:p>
          <a:p>
            <a:pPr marL="482600" indent="-342900">
              <a:buFont typeface="+mj-lt"/>
              <a:buAutoNum type="arabicPeriod"/>
            </a:pPr>
            <a:r>
              <a:rPr lang="en-US" dirty="0"/>
              <a:t>We need the </a:t>
            </a:r>
            <a:r>
              <a:rPr lang="en-US" dirty="0" err="1"/>
              <a:t>FastQ</a:t>
            </a:r>
            <a:r>
              <a:rPr lang="en-US" dirty="0"/>
              <a:t> files from the RNA-</a:t>
            </a:r>
            <a:r>
              <a:rPr lang="en-US" dirty="0" err="1"/>
              <a:t>Seq</a:t>
            </a:r>
            <a:r>
              <a:rPr lang="en-US" dirty="0"/>
              <a:t> experiment; we usually start with reads that have already been trimmed/filtered.</a:t>
            </a:r>
          </a:p>
          <a:p>
            <a:pPr marL="482600" indent="-342900">
              <a:buFont typeface="+mj-lt"/>
              <a:buAutoNum type="arabicPeriod"/>
            </a:pPr>
            <a:endParaRPr lang="en-US" dirty="0"/>
          </a:p>
          <a:p>
            <a:pPr marL="482600" indent="-342900">
              <a:buFont typeface="+mj-lt"/>
              <a:buAutoNum type="arabicPeriod"/>
            </a:pPr>
            <a:r>
              <a:rPr lang="en-US" dirty="0"/>
              <a:t>We need a reference transcriptome. This is a file that has the sequences for all the known expressed genes.</a:t>
            </a:r>
          </a:p>
          <a:p>
            <a:pPr marL="482600" indent="-342900">
              <a:buFont typeface="+mj-lt"/>
              <a:buAutoNum type="arabicPeriod"/>
            </a:pPr>
            <a:endParaRPr lang="en-US" dirty="0"/>
          </a:p>
          <a:p>
            <a:pPr marL="482600" indent="-342900">
              <a:buFont typeface="+mj-lt"/>
              <a:buAutoNum type="arabicPeriod"/>
            </a:pPr>
            <a:r>
              <a:rPr lang="en-US" dirty="0"/>
              <a:t>We need a reference annotations. This is a file that has the names and locations for all the genes in the transcriptome.</a:t>
            </a:r>
          </a:p>
          <a:p>
            <a:pPr>
              <a:buFont typeface="Wingdings" panose="05000000000000000000" pitchFamily="2" charset="2"/>
              <a:buChar char="v"/>
            </a:pPr>
            <a:endParaRPr lang="en-US" b="1" dirty="0">
              <a:solidFill>
                <a:srgbClr val="00B0F0"/>
              </a:solidFill>
            </a:endParaRPr>
          </a:p>
          <a:p>
            <a:pPr>
              <a:buFont typeface="Wingdings" panose="05000000000000000000" pitchFamily="2" charset="2"/>
              <a:buChar char="v"/>
            </a:pPr>
            <a:endParaRPr lang="en-US" b="1" dirty="0">
              <a:solidFill>
                <a:srgbClr val="00B0F0"/>
              </a:solidFill>
            </a:endParaRPr>
          </a:p>
          <a:p>
            <a:pPr>
              <a:buFont typeface="Wingdings" panose="05000000000000000000" pitchFamily="2" charset="2"/>
              <a:buChar char="v"/>
            </a:pPr>
            <a:endParaRPr lang="en-US" b="1" dirty="0">
              <a:solidFill>
                <a:srgbClr val="00B0F0"/>
              </a:solidFill>
            </a:endParaRPr>
          </a:p>
          <a:p>
            <a:pPr>
              <a:buFont typeface="Wingdings" panose="05000000000000000000" pitchFamily="2" charset="2"/>
              <a:buChar char="v"/>
            </a:pPr>
            <a:endParaRPr lang="en-US" b="1" dirty="0">
              <a:solidFill>
                <a:srgbClr val="00B0F0"/>
              </a:solidFill>
            </a:endParaRPr>
          </a:p>
          <a:p>
            <a:endParaRPr lang="en-US" dirty="0"/>
          </a:p>
          <a:p>
            <a:endParaRPr lang="en-US" dirty="0"/>
          </a:p>
        </p:txBody>
      </p:sp>
    </p:spTree>
    <p:extLst>
      <p:ext uri="{BB962C8B-B14F-4D97-AF65-F5344CB8AC3E}">
        <p14:creationId xmlns:p14="http://schemas.microsoft.com/office/powerpoint/2010/main" val="815249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dirty="0"/>
              <a:t>Cont. </a:t>
            </a:r>
            <a:r>
              <a:rPr lang="en-US" dirty="0" err="1"/>
              <a:t>Pseudoalignment</a:t>
            </a:r>
            <a:endParaRPr lang="en-US" dirty="0"/>
          </a:p>
        </p:txBody>
      </p:sp>
      <p:sp>
        <p:nvSpPr>
          <p:cNvPr id="891" name="Google Shape;891;p77"/>
          <p:cNvSpPr txBox="1">
            <a:spLocks noGrp="1"/>
          </p:cNvSpPr>
          <p:nvPr>
            <p:ph type="body" idx="4294967295"/>
          </p:nvPr>
        </p:nvSpPr>
        <p:spPr>
          <a:xfrm>
            <a:off x="75762" y="1170309"/>
            <a:ext cx="7426473" cy="970217"/>
          </a:xfrm>
          <a:prstGeom prst="rect">
            <a:avLst/>
          </a:prstGeom>
        </p:spPr>
        <p:txBody>
          <a:bodyPr spcFirstLastPara="1" wrap="square" lIns="91425" tIns="91425" rIns="91425" bIns="91425" anchor="t" anchorCtr="0">
            <a:noAutofit/>
          </a:bodyPr>
          <a:lstStyle/>
          <a:p>
            <a:pPr>
              <a:buFont typeface="Wingdings" panose="05000000000000000000" pitchFamily="2" charset="2"/>
              <a:buChar char="v"/>
            </a:pPr>
            <a:r>
              <a:rPr lang="en-US" b="1" dirty="0">
                <a:solidFill>
                  <a:schemeClr val="tx1"/>
                </a:solidFill>
              </a:rPr>
              <a:t>Finally </a:t>
            </a:r>
            <a:r>
              <a:rPr lang="en-US" b="1" dirty="0" err="1">
                <a:solidFill>
                  <a:schemeClr val="tx1"/>
                </a:solidFill>
              </a:rPr>
              <a:t>kalisto</a:t>
            </a:r>
            <a:r>
              <a:rPr lang="en-US" b="1" dirty="0">
                <a:solidFill>
                  <a:schemeClr val="tx1"/>
                </a:solidFill>
              </a:rPr>
              <a:t> aligns our reads to the reference.</a:t>
            </a:r>
          </a:p>
          <a:p>
            <a:endParaRPr lang="en-US" dirty="0"/>
          </a:p>
          <a:p>
            <a:endParaRPr lang="en-US" dirty="0"/>
          </a:p>
          <a:p>
            <a:pPr>
              <a:buFont typeface="Wingdings" panose="05000000000000000000" pitchFamily="2" charset="2"/>
              <a:buChar char="v"/>
            </a:pPr>
            <a:r>
              <a:rPr lang="en-US" b="1" dirty="0">
                <a:solidFill>
                  <a:srgbClr val="00B0F0"/>
                </a:solidFill>
              </a:rPr>
              <a:t>The output of </a:t>
            </a:r>
            <a:r>
              <a:rPr lang="en-US" b="1" dirty="0" err="1">
                <a:solidFill>
                  <a:srgbClr val="00B0F0"/>
                </a:solidFill>
              </a:rPr>
              <a:t>kalisto</a:t>
            </a:r>
            <a:r>
              <a:rPr lang="en-US" b="1" dirty="0">
                <a:solidFill>
                  <a:srgbClr val="00B0F0"/>
                </a:solidFill>
              </a:rPr>
              <a:t> :-</a:t>
            </a:r>
          </a:p>
          <a:p>
            <a:pPr>
              <a:buFont typeface="Wingdings" panose="05000000000000000000" pitchFamily="2" charset="2"/>
              <a:buChar char="v"/>
            </a:pPr>
            <a:endParaRPr lang="en-US" b="1" dirty="0">
              <a:solidFill>
                <a:srgbClr val="00B0F0"/>
              </a:solidFill>
            </a:endParaRPr>
          </a:p>
          <a:p>
            <a:pPr>
              <a:buFont typeface="Wingdings" panose="05000000000000000000" pitchFamily="2" charset="2"/>
              <a:buChar char="v"/>
            </a:pPr>
            <a:r>
              <a:rPr lang="en-US" b="1" dirty="0">
                <a:solidFill>
                  <a:schemeClr val="tx1"/>
                </a:solidFill>
              </a:rPr>
              <a:t>We got 4 files as an output to </a:t>
            </a:r>
            <a:r>
              <a:rPr lang="en-US" b="1" dirty="0" err="1">
                <a:solidFill>
                  <a:schemeClr val="tx1"/>
                </a:solidFill>
              </a:rPr>
              <a:t>kalisto</a:t>
            </a:r>
            <a:r>
              <a:rPr lang="en-US" b="1" dirty="0">
                <a:solidFill>
                  <a:schemeClr val="tx1"/>
                </a:solidFill>
              </a:rPr>
              <a:t> </a:t>
            </a:r>
          </a:p>
          <a:p>
            <a:pPr>
              <a:buFont typeface="Arial" panose="020B0604020202020204" pitchFamily="34" charset="0"/>
              <a:buChar char="•"/>
            </a:pPr>
            <a:endParaRPr lang="en-US" b="1" dirty="0">
              <a:solidFill>
                <a:schemeClr val="tx1"/>
              </a:solidFill>
            </a:endParaRPr>
          </a:p>
          <a:p>
            <a:pPr>
              <a:buFont typeface="Arial" panose="020B0604020202020204" pitchFamily="34" charset="0"/>
              <a:buChar char="•"/>
            </a:pPr>
            <a:r>
              <a:rPr lang="en-US" dirty="0"/>
              <a:t>Abundance. H5 ,</a:t>
            </a:r>
          </a:p>
          <a:p>
            <a:pPr>
              <a:buFont typeface="Arial" panose="020B0604020202020204" pitchFamily="34" charset="0"/>
              <a:buChar char="•"/>
            </a:pPr>
            <a:r>
              <a:rPr lang="en-US" dirty="0"/>
              <a:t> </a:t>
            </a:r>
            <a:r>
              <a:rPr lang="en-US" dirty="0" err="1"/>
              <a:t>Abundance.tsv</a:t>
            </a:r>
            <a:r>
              <a:rPr lang="en-US" dirty="0"/>
              <a:t>.</a:t>
            </a:r>
          </a:p>
          <a:p>
            <a:pPr>
              <a:buFont typeface="Arial" panose="020B0604020202020204" pitchFamily="34" charset="0"/>
              <a:buChar char="•"/>
            </a:pPr>
            <a:r>
              <a:rPr lang="en-US" dirty="0"/>
              <a:t> </a:t>
            </a:r>
            <a:r>
              <a:rPr lang="en-US" dirty="0" err="1"/>
              <a:t>Run_info.json</a:t>
            </a:r>
            <a:r>
              <a:rPr lang="en-US" dirty="0"/>
              <a:t>.</a:t>
            </a:r>
          </a:p>
          <a:p>
            <a:pPr>
              <a:buFont typeface="Arial" panose="020B0604020202020204" pitchFamily="34" charset="0"/>
              <a:buChar char="•"/>
            </a:pPr>
            <a:r>
              <a:rPr lang="en-US" dirty="0"/>
              <a:t> </a:t>
            </a:r>
            <a:r>
              <a:rPr lang="en-US" dirty="0" err="1"/>
              <a:t>pseudoalignment.bam</a:t>
            </a:r>
            <a:r>
              <a:rPr lang="en-US" dirty="0"/>
              <a:t>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Abundance. H5  is then used in </a:t>
            </a:r>
            <a:r>
              <a:rPr lang="en-US" b="1" dirty="0" err="1"/>
              <a:t>DEseq</a:t>
            </a:r>
            <a:r>
              <a:rPr lang="en-US" b="1" dirty="0"/>
              <a:t>.</a:t>
            </a:r>
          </a:p>
          <a:p>
            <a:pPr>
              <a:buFont typeface="Arial" panose="020B0604020202020204" pitchFamily="34" charset="0"/>
              <a:buChar char="•"/>
            </a:pPr>
            <a:endParaRPr lang="en-US" dirty="0"/>
          </a:p>
          <a:p>
            <a:pPr>
              <a:buFont typeface="Arial" panose="020B0604020202020204" pitchFamily="34" charset="0"/>
              <a:buChar char="•"/>
            </a:pPr>
            <a:endParaRPr lang="en-US" b="1" dirty="0">
              <a:solidFill>
                <a:schemeClr val="tx1"/>
              </a:solidFill>
            </a:endParaRPr>
          </a:p>
          <a:p>
            <a:pPr>
              <a:buFont typeface="Arial" panose="020B0604020202020204" pitchFamily="34" charset="0"/>
              <a:buChar char="•"/>
            </a:pPr>
            <a:endParaRPr lang="en-US" b="1" dirty="0">
              <a:solidFill>
                <a:schemeClr val="tx1"/>
              </a:solidFill>
            </a:endParaRPr>
          </a:p>
          <a:p>
            <a:pPr>
              <a:buFont typeface="Wingdings" panose="05000000000000000000" pitchFamily="2" charset="2"/>
              <a:buChar char="v"/>
            </a:pPr>
            <a:endParaRPr lang="en-US" b="1" dirty="0">
              <a:solidFill>
                <a:srgbClr val="00B0F0"/>
              </a:solidFill>
            </a:endParaRPr>
          </a:p>
          <a:p>
            <a:pPr>
              <a:buFont typeface="Wingdings" panose="05000000000000000000" pitchFamily="2" charset="2"/>
              <a:buChar char="v"/>
            </a:pPr>
            <a:endParaRPr lang="en-US" b="1" dirty="0">
              <a:solidFill>
                <a:srgbClr val="00B0F0"/>
              </a:solidFill>
            </a:endParaRPr>
          </a:p>
          <a:p>
            <a:pPr>
              <a:buFont typeface="Wingdings" panose="05000000000000000000" pitchFamily="2" charset="2"/>
              <a:buChar char="v"/>
            </a:pPr>
            <a:endParaRPr lang="en-US" b="1" dirty="0">
              <a:solidFill>
                <a:srgbClr val="00B0F0"/>
              </a:solidFill>
            </a:endParaRPr>
          </a:p>
          <a:p>
            <a:pPr>
              <a:buFont typeface="Wingdings" panose="05000000000000000000" pitchFamily="2" charset="2"/>
              <a:buChar char="v"/>
            </a:pPr>
            <a:endParaRPr lang="en-US" b="1" dirty="0">
              <a:solidFill>
                <a:srgbClr val="00B0F0"/>
              </a:solidFill>
            </a:endParaRPr>
          </a:p>
          <a:p>
            <a:pPr>
              <a:buFont typeface="Wingdings" panose="05000000000000000000" pitchFamily="2" charset="2"/>
              <a:buChar char="v"/>
            </a:pPr>
            <a:endParaRPr lang="en-US" b="1" dirty="0">
              <a:solidFill>
                <a:srgbClr val="00B0F0"/>
              </a:solidFill>
            </a:endParaRPr>
          </a:p>
          <a:p>
            <a:endParaRPr lang="en-US" dirty="0"/>
          </a:p>
          <a:p>
            <a:endParaRPr lang="en-US" dirty="0"/>
          </a:p>
        </p:txBody>
      </p:sp>
    </p:spTree>
    <p:extLst>
      <p:ext uri="{BB962C8B-B14F-4D97-AF65-F5344CB8AC3E}">
        <p14:creationId xmlns:p14="http://schemas.microsoft.com/office/powerpoint/2010/main" val="2468800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56"/>
          <p:cNvSpPr txBox="1">
            <a:spLocks noGrp="1"/>
          </p:cNvSpPr>
          <p:nvPr>
            <p:ph type="title"/>
          </p:nvPr>
        </p:nvSpPr>
        <p:spPr>
          <a:xfrm>
            <a:off x="618735" y="761607"/>
            <a:ext cx="5657400" cy="572700"/>
          </a:xfrm>
          <a:prstGeom prst="rect">
            <a:avLst/>
          </a:prstGeom>
        </p:spPr>
        <p:txBody>
          <a:bodyPr spcFirstLastPara="1" wrap="square" lIns="91425" tIns="91425" rIns="91425" bIns="91425" anchor="ctr" anchorCtr="0">
            <a:noAutofit/>
          </a:bodyPr>
          <a:lstStyle/>
          <a:p>
            <a:pPr lvl="0"/>
            <a:r>
              <a:rPr lang="en" dirty="0"/>
              <a:t> </a:t>
            </a:r>
            <a:r>
              <a:rPr lang="en-US" dirty="0"/>
              <a:t>Differential expression analysis</a:t>
            </a:r>
            <a:endParaRPr dirty="0"/>
          </a:p>
        </p:txBody>
      </p:sp>
      <p:sp>
        <p:nvSpPr>
          <p:cNvPr id="389" name="Google Shape;389;p56"/>
          <p:cNvSpPr txBox="1">
            <a:spLocks noGrp="1"/>
          </p:cNvSpPr>
          <p:nvPr>
            <p:ph type="body" idx="1"/>
          </p:nvPr>
        </p:nvSpPr>
        <p:spPr>
          <a:xfrm>
            <a:off x="348572" y="1387824"/>
            <a:ext cx="8122665" cy="3086100"/>
          </a:xfrm>
          <a:prstGeom prst="rect">
            <a:avLst/>
          </a:prstGeom>
        </p:spPr>
        <p:txBody>
          <a:bodyPr spcFirstLastPara="1" wrap="square" lIns="91425" tIns="91425" rIns="91425" bIns="91425" anchor="t" anchorCtr="0">
            <a:noAutofit/>
          </a:bodyPr>
          <a:lstStyle/>
          <a:p>
            <a:pPr marL="0" lvl="0" indent="0" algn="just">
              <a:lnSpc>
                <a:spcPct val="150000"/>
              </a:lnSpc>
              <a:spcBef>
                <a:spcPts val="1600"/>
              </a:spcBef>
              <a:spcAft>
                <a:spcPts val="1600"/>
              </a:spcAft>
              <a:buNone/>
            </a:pPr>
            <a:r>
              <a:rPr lang="en-US" dirty="0"/>
              <a:t>Differential expression analysis means taking the normalized read count data and performing statistical analysis to discover quantitative changes in expression levels between experimental groups, it describes the up and down regulations of genes by statistical analysis to compare cases to controls.</a:t>
            </a:r>
          </a:p>
          <a:p>
            <a:pPr marL="0" indent="0" algn="just">
              <a:lnSpc>
                <a:spcPct val="150000"/>
              </a:lnSpc>
              <a:spcBef>
                <a:spcPts val="1600"/>
              </a:spcBef>
              <a:spcAft>
                <a:spcPts val="1600"/>
              </a:spcAft>
              <a:buNone/>
            </a:pPr>
            <a:r>
              <a:rPr lang="ar-EG" dirty="0"/>
              <a:t>there are different methods for differential expression analysis such as edgeR and DESeq. In our project, we used DESeq. </a:t>
            </a:r>
          </a:p>
          <a:p>
            <a:pPr marL="0" lvl="0" indent="0" algn="just">
              <a:lnSpc>
                <a:spcPct val="150000"/>
              </a:lnSpc>
              <a:spcBef>
                <a:spcPts val="1600"/>
              </a:spcBef>
              <a:spcAft>
                <a:spcPts val="1600"/>
              </a:spcAft>
              <a:buNone/>
            </a:pPr>
            <a:endParaRPr lang="en-US" dirty="0"/>
          </a:p>
        </p:txBody>
      </p:sp>
      <p:sp>
        <p:nvSpPr>
          <p:cNvPr id="390" name="Google Shape;390;p56"/>
          <p:cNvSpPr/>
          <p:nvPr/>
        </p:nvSpPr>
        <p:spPr>
          <a:xfrm>
            <a:off x="5214050" y="44739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56"/>
          <p:cNvCxnSpPr/>
          <p:nvPr/>
        </p:nvCxnSpPr>
        <p:spPr>
          <a:xfrm>
            <a:off x="618735" y="1506939"/>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92" name="Google Shape;392;p56"/>
          <p:cNvGrpSpPr/>
          <p:nvPr/>
        </p:nvGrpSpPr>
        <p:grpSpPr>
          <a:xfrm>
            <a:off x="619037" y="401253"/>
            <a:ext cx="2523598" cy="356601"/>
            <a:chOff x="1524913" y="922950"/>
            <a:chExt cx="6094175" cy="564600"/>
          </a:xfrm>
        </p:grpSpPr>
        <p:cxnSp>
          <p:nvCxnSpPr>
            <p:cNvPr id="393" name="Google Shape;393;p56"/>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94" name="Google Shape;394;p56"/>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3083601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p:nvPr/>
        </p:nvSpPr>
        <p:spPr>
          <a:xfrm>
            <a:off x="905450" y="16725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4"/>
          <p:cNvSpPr/>
          <p:nvPr/>
        </p:nvSpPr>
        <p:spPr>
          <a:xfrm>
            <a:off x="905450" y="31531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4"/>
          <p:cNvSpPr/>
          <p:nvPr/>
        </p:nvSpPr>
        <p:spPr>
          <a:xfrm>
            <a:off x="4739900" y="16725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4"/>
          <p:cNvSpPr/>
          <p:nvPr/>
        </p:nvSpPr>
        <p:spPr>
          <a:xfrm>
            <a:off x="4739900" y="31531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4"/>
          <p:cNvSpPr txBox="1">
            <a:spLocks noGrp="1"/>
          </p:cNvSpPr>
          <p:nvPr>
            <p:ph type="title" idx="13"/>
          </p:nvPr>
        </p:nvSpPr>
        <p:spPr>
          <a:xfrm>
            <a:off x="874125"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9" name="Google Shape;259;p44"/>
          <p:cNvSpPr txBox="1">
            <a:spLocks noGrp="1"/>
          </p:cNvSpPr>
          <p:nvPr>
            <p:ph type="title" idx="9"/>
          </p:nvPr>
        </p:nvSpPr>
        <p:spPr>
          <a:xfrm>
            <a:off x="874125"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0" name="Google Shape;260;p44"/>
          <p:cNvSpPr txBox="1">
            <a:spLocks noGrp="1"/>
          </p:cNvSpPr>
          <p:nvPr>
            <p:ph type="title" idx="14"/>
          </p:nvPr>
        </p:nvSpPr>
        <p:spPr>
          <a:xfrm>
            <a:off x="4724300"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1" name="Google Shape;261;p44"/>
          <p:cNvSpPr txBox="1">
            <a:spLocks noGrp="1"/>
          </p:cNvSpPr>
          <p:nvPr>
            <p:ph type="title" idx="15"/>
          </p:nvPr>
        </p:nvSpPr>
        <p:spPr>
          <a:xfrm>
            <a:off x="4724300"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2" name="Google Shape;262;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263" name="Google Shape;263;p44"/>
          <p:cNvSpPr txBox="1">
            <a:spLocks noGrp="1"/>
          </p:cNvSpPr>
          <p:nvPr>
            <p:ph type="title" idx="2"/>
          </p:nvPr>
        </p:nvSpPr>
        <p:spPr>
          <a:xfrm>
            <a:off x="1963709" y="1828512"/>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65" name="Google Shape;265;p44"/>
          <p:cNvSpPr txBox="1">
            <a:spLocks noGrp="1"/>
          </p:cNvSpPr>
          <p:nvPr>
            <p:ph type="title" idx="3"/>
          </p:nvPr>
        </p:nvSpPr>
        <p:spPr>
          <a:xfrm>
            <a:off x="5922982" y="1932825"/>
            <a:ext cx="2651368"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Aim of the project</a:t>
            </a:r>
            <a:endParaRPr dirty="0"/>
          </a:p>
        </p:txBody>
      </p:sp>
      <p:sp>
        <p:nvSpPr>
          <p:cNvPr id="267" name="Google Shape;267;p44"/>
          <p:cNvSpPr txBox="1">
            <a:spLocks noGrp="1"/>
          </p:cNvSpPr>
          <p:nvPr>
            <p:ph type="title" idx="5"/>
          </p:nvPr>
        </p:nvSpPr>
        <p:spPr>
          <a:xfrm>
            <a:off x="1953650" y="3459718"/>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Methodology</a:t>
            </a:r>
            <a:endParaRPr dirty="0"/>
          </a:p>
        </p:txBody>
      </p:sp>
      <p:sp>
        <p:nvSpPr>
          <p:cNvPr id="269" name="Google Shape;269;p44"/>
          <p:cNvSpPr txBox="1">
            <a:spLocks noGrp="1"/>
          </p:cNvSpPr>
          <p:nvPr>
            <p:ph type="title" idx="7"/>
          </p:nvPr>
        </p:nvSpPr>
        <p:spPr>
          <a:xfrm>
            <a:off x="5922982" y="3413425"/>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4"/>
          <p:cNvPicPr preferRelativeResize="0"/>
          <p:nvPr/>
        </p:nvPicPr>
        <p:blipFill rotWithShape="1">
          <a:blip r:embed="rId3">
            <a:alphaModFix/>
          </a:blip>
          <a:srcRect l="42259" t="36966" r="23813" b="23022"/>
          <a:stretch/>
        </p:blipFill>
        <p:spPr>
          <a:xfrm>
            <a:off x="5634050" y="2972725"/>
            <a:ext cx="1433650" cy="1690800"/>
          </a:xfrm>
          <a:prstGeom prst="rect">
            <a:avLst/>
          </a:prstGeom>
          <a:noFill/>
          <a:ln>
            <a:noFill/>
          </a:ln>
        </p:spPr>
      </p:pic>
      <p:pic>
        <p:nvPicPr>
          <p:cNvPr id="356" name="Google Shape;356;p54"/>
          <p:cNvPicPr preferRelativeResize="0"/>
          <p:nvPr/>
        </p:nvPicPr>
        <p:blipFill rotWithShape="1">
          <a:blip r:embed="rId3">
            <a:alphaModFix/>
          </a:blip>
          <a:srcRect l="10117" t="20845" r="55955" b="39142"/>
          <a:stretch/>
        </p:blipFill>
        <p:spPr>
          <a:xfrm rot="-5400000">
            <a:off x="1534275" y="2753300"/>
            <a:ext cx="1433650" cy="1690800"/>
          </a:xfrm>
          <a:prstGeom prst="rect">
            <a:avLst/>
          </a:prstGeom>
          <a:noFill/>
          <a:ln>
            <a:noFill/>
          </a:ln>
        </p:spPr>
      </p:pic>
      <p:sp>
        <p:nvSpPr>
          <p:cNvPr id="8" name="Rectangle 7"/>
          <p:cNvSpPr/>
          <p:nvPr/>
        </p:nvSpPr>
        <p:spPr>
          <a:xfrm>
            <a:off x="481249" y="92415"/>
            <a:ext cx="8019655" cy="3662541"/>
          </a:xfrm>
          <a:prstGeom prst="rect">
            <a:avLst/>
          </a:prstGeom>
        </p:spPr>
        <p:txBody>
          <a:bodyPr wrap="square">
            <a:spAutoFit/>
          </a:bodyPr>
          <a:lstStyle/>
          <a:p>
            <a:pPr marL="285750" lvl="0" indent="-285750">
              <a:lnSpc>
                <a:spcPct val="150000"/>
              </a:lnSpc>
              <a:buFont typeface="Arial" panose="020B0604020202020204" pitchFamily="34" charset="0"/>
              <a:buChar char="•"/>
            </a:pPr>
            <a:endParaRPr lang="en-US" sz="1600" b="1" dirty="0">
              <a:solidFill>
                <a:srgbClr val="002060"/>
              </a:solidFill>
              <a:latin typeface="Prata"/>
            </a:endParaRPr>
          </a:p>
          <a:p>
            <a:pPr marL="285750" lvl="0" indent="-285750">
              <a:lnSpc>
                <a:spcPct val="150000"/>
              </a:lnSpc>
              <a:buFont typeface="Arial" panose="020B0604020202020204" pitchFamily="34" charset="0"/>
              <a:buChar char="•"/>
            </a:pPr>
            <a:r>
              <a:rPr lang="en-US" sz="1600" b="1" dirty="0">
                <a:solidFill>
                  <a:srgbClr val="002060"/>
                </a:solidFill>
                <a:latin typeface="Prata"/>
              </a:rPr>
              <a:t>First download libraries using for deseq2 then import them.</a:t>
            </a:r>
          </a:p>
          <a:p>
            <a:pPr marL="285750" indent="-285750">
              <a:lnSpc>
                <a:spcPct val="150000"/>
              </a:lnSpc>
              <a:buFont typeface="Arial" panose="020B0604020202020204" pitchFamily="34" charset="0"/>
              <a:buChar char="•"/>
            </a:pPr>
            <a:r>
              <a:rPr lang="en-US" sz="1600" b="1" dirty="0">
                <a:solidFill>
                  <a:srgbClr val="002060"/>
                </a:solidFill>
                <a:latin typeface="Prata"/>
              </a:rPr>
              <a:t>Second create list of files then pick up files ended by .h5 from my samples of </a:t>
            </a:r>
            <a:r>
              <a:rPr lang="en-US" sz="1600" b="1" dirty="0" err="1">
                <a:solidFill>
                  <a:srgbClr val="002060"/>
                </a:solidFill>
                <a:latin typeface="Prata"/>
              </a:rPr>
              <a:t>kallisto</a:t>
            </a:r>
            <a:r>
              <a:rPr lang="en-US" sz="1600" b="1" dirty="0">
                <a:solidFill>
                  <a:srgbClr val="002060"/>
                </a:solidFill>
                <a:latin typeface="Prata"/>
              </a:rPr>
              <a:t> results then modify their header names files to appear the transcripts to be easily enter to </a:t>
            </a:r>
            <a:r>
              <a:rPr lang="en-US" sz="1600" b="1" dirty="0" err="1">
                <a:solidFill>
                  <a:srgbClr val="002060"/>
                </a:solidFill>
                <a:latin typeface="Prata"/>
              </a:rPr>
              <a:t>deseq</a:t>
            </a:r>
            <a:r>
              <a:rPr lang="en-US" sz="1600" b="1" dirty="0">
                <a:solidFill>
                  <a:srgbClr val="002060"/>
                </a:solidFill>
                <a:latin typeface="Prata"/>
              </a:rPr>
              <a:t> function and download the metadata of my samples:</a:t>
            </a:r>
          </a:p>
          <a:p>
            <a:pPr marL="285750" indent="-285750">
              <a:lnSpc>
                <a:spcPct val="150000"/>
              </a:lnSpc>
              <a:buFont typeface="Arial" panose="020B0604020202020204" pitchFamily="34" charset="0"/>
              <a:buChar char="•"/>
            </a:pPr>
            <a:r>
              <a:rPr lang="en-US" sz="1600" b="1" dirty="0">
                <a:solidFill>
                  <a:srgbClr val="002060"/>
                </a:solidFill>
                <a:latin typeface="Prata"/>
              </a:rPr>
              <a:t>Third change the names of filh5 files’ names to their bio samples names then using the outputs of the </a:t>
            </a:r>
            <a:r>
              <a:rPr lang="en-US" sz="1600" b="1" dirty="0" err="1">
                <a:solidFill>
                  <a:srgbClr val="002060"/>
                </a:solidFill>
                <a:latin typeface="Prata"/>
              </a:rPr>
              <a:t>kallisto</a:t>
            </a:r>
            <a:r>
              <a:rPr lang="en-US" sz="1600" b="1" dirty="0">
                <a:solidFill>
                  <a:srgbClr val="002060"/>
                </a:solidFill>
                <a:latin typeface="Prata"/>
              </a:rPr>
              <a:t> to input for deseq2 by </a:t>
            </a:r>
            <a:r>
              <a:rPr lang="en-US" sz="1600" b="1" dirty="0" err="1">
                <a:solidFill>
                  <a:srgbClr val="002060"/>
                </a:solidFill>
                <a:latin typeface="Prata"/>
              </a:rPr>
              <a:t>tximport</a:t>
            </a:r>
            <a:r>
              <a:rPr lang="en-US" sz="1600" b="1" dirty="0">
                <a:solidFill>
                  <a:srgbClr val="002060"/>
                </a:solidFill>
                <a:latin typeface="Prata"/>
              </a:rPr>
              <a:t> library, then put the outputs exits to deseq2 library functions, in deseq2 and compare between two conditions (“healthy” &amp; “Late-onset Alzheimer disease (LOAD)”) .</a:t>
            </a:r>
          </a:p>
          <a:p>
            <a:pPr marL="285750" lvl="0" indent="-285750">
              <a:buFont typeface="Arial" panose="020B0604020202020204" pitchFamily="34" charset="0"/>
              <a:buChar char="•"/>
            </a:pPr>
            <a:endParaRPr lang="en-US" sz="1600" b="1" dirty="0">
              <a:solidFill>
                <a:srgbClr val="002060"/>
              </a:solidFill>
              <a:latin typeface="Prata"/>
            </a:endParaRPr>
          </a:p>
        </p:txBody>
      </p:sp>
    </p:spTree>
    <p:extLst>
      <p:ext uri="{BB962C8B-B14F-4D97-AF65-F5344CB8AC3E}">
        <p14:creationId xmlns:p14="http://schemas.microsoft.com/office/powerpoint/2010/main" val="3960518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lgn="ctr"/>
            <a:r>
              <a:rPr lang="en" dirty="0"/>
              <a:t> </a:t>
            </a:r>
            <a:r>
              <a:rPr lang="en-US" dirty="0"/>
              <a:t>Deseq2 output</a:t>
            </a:r>
            <a:endParaRPr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5" y="1177427"/>
            <a:ext cx="7788591" cy="3042881"/>
          </a:xfrm>
          <a:prstGeom prst="rect">
            <a:avLst/>
          </a:prstGeom>
        </p:spPr>
      </p:pic>
    </p:spTree>
    <p:extLst>
      <p:ext uri="{BB962C8B-B14F-4D97-AF65-F5344CB8AC3E}">
        <p14:creationId xmlns:p14="http://schemas.microsoft.com/office/powerpoint/2010/main" val="1047104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56"/>
          <p:cNvSpPr txBox="1">
            <a:spLocks noGrp="1"/>
          </p:cNvSpPr>
          <p:nvPr>
            <p:ph type="title"/>
          </p:nvPr>
        </p:nvSpPr>
        <p:spPr>
          <a:xfrm>
            <a:off x="618735" y="761607"/>
            <a:ext cx="5657400" cy="572700"/>
          </a:xfrm>
          <a:prstGeom prst="rect">
            <a:avLst/>
          </a:prstGeom>
        </p:spPr>
        <p:txBody>
          <a:bodyPr spcFirstLastPara="1" wrap="square" lIns="91425" tIns="91425" rIns="91425" bIns="91425" anchor="ctr" anchorCtr="0">
            <a:noAutofit/>
          </a:bodyPr>
          <a:lstStyle/>
          <a:p>
            <a:pPr lvl="0"/>
            <a:r>
              <a:rPr lang="en" dirty="0"/>
              <a:t> </a:t>
            </a:r>
            <a:r>
              <a:rPr lang="en-US" dirty="0"/>
              <a:t>Functional enrichment analysis</a:t>
            </a:r>
            <a:endParaRPr dirty="0"/>
          </a:p>
        </p:txBody>
      </p:sp>
      <p:sp>
        <p:nvSpPr>
          <p:cNvPr id="389" name="Google Shape;389;p56"/>
          <p:cNvSpPr txBox="1">
            <a:spLocks noGrp="1"/>
          </p:cNvSpPr>
          <p:nvPr>
            <p:ph type="body" idx="1"/>
          </p:nvPr>
        </p:nvSpPr>
        <p:spPr>
          <a:xfrm>
            <a:off x="348572" y="1387824"/>
            <a:ext cx="8122665" cy="3086100"/>
          </a:xfrm>
          <a:prstGeom prst="rect">
            <a:avLst/>
          </a:prstGeom>
        </p:spPr>
        <p:txBody>
          <a:bodyPr spcFirstLastPara="1" wrap="square" lIns="91425" tIns="91425" rIns="91425" bIns="91425" anchor="t" anchorCtr="0">
            <a:noAutofit/>
          </a:bodyPr>
          <a:lstStyle/>
          <a:p>
            <a:pPr marL="0" indent="0" algn="just">
              <a:lnSpc>
                <a:spcPct val="150000"/>
              </a:lnSpc>
              <a:spcBef>
                <a:spcPts val="1600"/>
              </a:spcBef>
              <a:spcAft>
                <a:spcPts val="1600"/>
              </a:spcAft>
              <a:buNone/>
            </a:pPr>
            <a:r>
              <a:rPr lang="en-US" dirty="0"/>
              <a:t>functional enrichment analysis defines the pathways and functions of these genes and which genes from data samples contributed to the pathway leads to the occurrence of </a:t>
            </a:r>
            <a:r>
              <a:rPr lang="en-US" dirty="0" err="1"/>
              <a:t>Alzaheimer’s</a:t>
            </a:r>
            <a:r>
              <a:rPr lang="en-US" dirty="0"/>
              <a:t> disease.</a:t>
            </a:r>
          </a:p>
          <a:p>
            <a:pPr marL="0" indent="0" algn="just">
              <a:lnSpc>
                <a:spcPct val="150000"/>
              </a:lnSpc>
              <a:spcBef>
                <a:spcPts val="1600"/>
              </a:spcBef>
              <a:spcAft>
                <a:spcPts val="1600"/>
              </a:spcAft>
              <a:buNone/>
            </a:pPr>
            <a:r>
              <a:rPr lang="ar-EG" dirty="0"/>
              <a:t>functional enrichment analysis is to compare the enrichment of any type of biologically relevant labels such as gene ontology terms in these genes to that in the background. Hypergeometric distribution or binomial distribution is usually applied to give the p-value for whether the enrichment is significantly different in the given gene cluster and in the background</a:t>
            </a:r>
          </a:p>
          <a:p>
            <a:pPr marL="0" indent="0" algn="just">
              <a:lnSpc>
                <a:spcPct val="150000"/>
              </a:lnSpc>
              <a:spcBef>
                <a:spcPts val="1600"/>
              </a:spcBef>
              <a:spcAft>
                <a:spcPts val="1600"/>
              </a:spcAft>
              <a:buNone/>
            </a:pPr>
            <a:endParaRPr lang="en-US" dirty="0"/>
          </a:p>
          <a:p>
            <a:pPr marL="0" lvl="0" indent="0" algn="just">
              <a:lnSpc>
                <a:spcPct val="150000"/>
              </a:lnSpc>
              <a:spcBef>
                <a:spcPts val="1600"/>
              </a:spcBef>
              <a:spcAft>
                <a:spcPts val="1600"/>
              </a:spcAft>
              <a:buNone/>
            </a:pPr>
            <a:endParaRPr lang="en-US" dirty="0"/>
          </a:p>
        </p:txBody>
      </p:sp>
      <p:sp>
        <p:nvSpPr>
          <p:cNvPr id="390" name="Google Shape;390;p56"/>
          <p:cNvSpPr/>
          <p:nvPr/>
        </p:nvSpPr>
        <p:spPr>
          <a:xfrm>
            <a:off x="5214050" y="44739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56"/>
          <p:cNvCxnSpPr/>
          <p:nvPr/>
        </p:nvCxnSpPr>
        <p:spPr>
          <a:xfrm>
            <a:off x="618735" y="1506939"/>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92" name="Google Shape;392;p56"/>
          <p:cNvGrpSpPr/>
          <p:nvPr/>
        </p:nvGrpSpPr>
        <p:grpSpPr>
          <a:xfrm>
            <a:off x="619037" y="401253"/>
            <a:ext cx="2523598" cy="356601"/>
            <a:chOff x="1524913" y="922950"/>
            <a:chExt cx="6094175" cy="564600"/>
          </a:xfrm>
        </p:grpSpPr>
        <p:cxnSp>
          <p:nvCxnSpPr>
            <p:cNvPr id="393" name="Google Shape;393;p56"/>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94" name="Google Shape;394;p56"/>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3115347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4"/>
          <p:cNvPicPr preferRelativeResize="0"/>
          <p:nvPr/>
        </p:nvPicPr>
        <p:blipFill rotWithShape="1">
          <a:blip r:embed="rId3">
            <a:alphaModFix/>
          </a:blip>
          <a:srcRect l="42259" t="36966" r="23813" b="23022"/>
          <a:stretch/>
        </p:blipFill>
        <p:spPr>
          <a:xfrm>
            <a:off x="5634050" y="2972725"/>
            <a:ext cx="1433650" cy="1690800"/>
          </a:xfrm>
          <a:prstGeom prst="rect">
            <a:avLst/>
          </a:prstGeom>
          <a:noFill/>
          <a:ln>
            <a:noFill/>
          </a:ln>
        </p:spPr>
      </p:pic>
      <p:pic>
        <p:nvPicPr>
          <p:cNvPr id="356" name="Google Shape;356;p54"/>
          <p:cNvPicPr preferRelativeResize="0"/>
          <p:nvPr/>
        </p:nvPicPr>
        <p:blipFill rotWithShape="1">
          <a:blip r:embed="rId3">
            <a:alphaModFix/>
          </a:blip>
          <a:srcRect l="10117" t="20845" r="55955" b="39142"/>
          <a:stretch/>
        </p:blipFill>
        <p:spPr>
          <a:xfrm rot="-5400000">
            <a:off x="1534275" y="2753300"/>
            <a:ext cx="1433650" cy="1690800"/>
          </a:xfrm>
          <a:prstGeom prst="rect">
            <a:avLst/>
          </a:prstGeom>
          <a:noFill/>
          <a:ln>
            <a:noFill/>
          </a:ln>
        </p:spPr>
      </p:pic>
      <p:sp>
        <p:nvSpPr>
          <p:cNvPr id="8" name="Rectangle 7"/>
          <p:cNvSpPr/>
          <p:nvPr/>
        </p:nvSpPr>
        <p:spPr>
          <a:xfrm>
            <a:off x="712361" y="305491"/>
            <a:ext cx="8019655" cy="3293209"/>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sz="1600" b="1" dirty="0">
                <a:solidFill>
                  <a:srgbClr val="002060"/>
                </a:solidFill>
                <a:latin typeface="Prata"/>
              </a:rPr>
              <a:t>in David functional enrichment analysis:</a:t>
            </a:r>
          </a:p>
          <a:p>
            <a:pPr marL="285750" lvl="0" indent="-285750">
              <a:lnSpc>
                <a:spcPct val="150000"/>
              </a:lnSpc>
              <a:buFont typeface="Arial" panose="020B0604020202020204" pitchFamily="34" charset="0"/>
              <a:buChar char="•"/>
            </a:pPr>
            <a:r>
              <a:rPr lang="en-US" sz="1600" b="1" dirty="0">
                <a:solidFill>
                  <a:srgbClr val="002060"/>
                </a:solidFill>
                <a:latin typeface="Prata"/>
              </a:rPr>
              <a:t>a)	Make start analysis then take a copy of genes.</a:t>
            </a:r>
          </a:p>
          <a:p>
            <a:pPr marL="285750" lvl="0" indent="-285750">
              <a:lnSpc>
                <a:spcPct val="150000"/>
              </a:lnSpc>
              <a:buFont typeface="Arial" panose="020B0604020202020204" pitchFamily="34" charset="0"/>
              <a:buChar char="•"/>
            </a:pPr>
            <a:r>
              <a:rPr lang="en-US" sz="1600" b="1" dirty="0">
                <a:solidFill>
                  <a:srgbClr val="002060"/>
                </a:solidFill>
                <a:latin typeface="Prata"/>
              </a:rPr>
              <a:t>a)	Choose official gene symbol.</a:t>
            </a:r>
          </a:p>
          <a:p>
            <a:pPr marL="285750" lvl="0" indent="-285750">
              <a:lnSpc>
                <a:spcPct val="150000"/>
              </a:lnSpc>
              <a:buFont typeface="Arial" panose="020B0604020202020204" pitchFamily="34" charset="0"/>
              <a:buChar char="•"/>
            </a:pPr>
            <a:r>
              <a:rPr lang="en-US" sz="1600" b="1" dirty="0">
                <a:solidFill>
                  <a:srgbClr val="002060"/>
                </a:solidFill>
                <a:latin typeface="Prata"/>
              </a:rPr>
              <a:t>b)	</a:t>
            </a:r>
            <a:r>
              <a:rPr lang="en-US" sz="1600" b="1" dirty="0" err="1">
                <a:solidFill>
                  <a:srgbClr val="002060"/>
                </a:solidFill>
                <a:latin typeface="Prata"/>
              </a:rPr>
              <a:t>Homosapiens</a:t>
            </a:r>
            <a:r>
              <a:rPr lang="en-US" sz="1600" b="1" dirty="0">
                <a:solidFill>
                  <a:srgbClr val="002060"/>
                </a:solidFill>
                <a:latin typeface="Prata"/>
              </a:rPr>
              <a:t>. </a:t>
            </a:r>
          </a:p>
          <a:p>
            <a:pPr marL="285750" lvl="0" indent="-285750">
              <a:lnSpc>
                <a:spcPct val="150000"/>
              </a:lnSpc>
              <a:buFont typeface="Arial" panose="020B0604020202020204" pitchFamily="34" charset="0"/>
              <a:buChar char="•"/>
            </a:pPr>
            <a:r>
              <a:rPr lang="en-US" sz="1600" b="1" dirty="0">
                <a:solidFill>
                  <a:srgbClr val="002060"/>
                </a:solidFill>
                <a:latin typeface="Prata"/>
              </a:rPr>
              <a:t>c)	Gene list.</a:t>
            </a:r>
          </a:p>
          <a:p>
            <a:pPr marL="285750" lvl="0" indent="-285750">
              <a:lnSpc>
                <a:spcPct val="150000"/>
              </a:lnSpc>
              <a:buFont typeface="Arial" panose="020B0604020202020204" pitchFamily="34" charset="0"/>
              <a:buChar char="•"/>
            </a:pPr>
            <a:r>
              <a:rPr lang="en-US" sz="1600" b="1" dirty="0">
                <a:solidFill>
                  <a:srgbClr val="002060"/>
                </a:solidFill>
                <a:latin typeface="Prata"/>
              </a:rPr>
              <a:t>d)	Then submit file</a:t>
            </a:r>
          </a:p>
          <a:p>
            <a:pPr marL="285750" indent="-285750">
              <a:lnSpc>
                <a:spcPct val="150000"/>
              </a:lnSpc>
              <a:buFont typeface="Arial" panose="020B0604020202020204" pitchFamily="34" charset="0"/>
              <a:buChar char="•"/>
            </a:pPr>
            <a:r>
              <a:rPr lang="en-US" sz="1600" b="1" dirty="0">
                <a:solidFill>
                  <a:srgbClr val="002060"/>
                </a:solidFill>
                <a:latin typeface="Prata"/>
              </a:rPr>
              <a:t>f) Choose functional annotation chart</a:t>
            </a:r>
          </a:p>
          <a:p>
            <a:pPr marL="285750" indent="-285750">
              <a:lnSpc>
                <a:spcPct val="150000"/>
              </a:lnSpc>
              <a:buFont typeface="Arial" panose="020B0604020202020204" pitchFamily="34" charset="0"/>
              <a:buChar char="•"/>
            </a:pPr>
            <a:r>
              <a:rPr lang="en-US" sz="1600" b="1" dirty="0">
                <a:solidFill>
                  <a:srgbClr val="002060"/>
                </a:solidFill>
                <a:latin typeface="Prata"/>
              </a:rPr>
              <a:t>g) Download </a:t>
            </a:r>
            <a:r>
              <a:rPr lang="en-US" sz="1600" b="1" dirty="0" err="1">
                <a:solidFill>
                  <a:srgbClr val="002060"/>
                </a:solidFill>
                <a:latin typeface="Prata"/>
              </a:rPr>
              <a:t>KEGG_pathways</a:t>
            </a:r>
            <a:r>
              <a:rPr lang="en-US" sz="1600" b="1" dirty="0">
                <a:solidFill>
                  <a:srgbClr val="002060"/>
                </a:solidFill>
                <a:latin typeface="Prata"/>
              </a:rPr>
              <a:t> chart</a:t>
            </a:r>
          </a:p>
          <a:p>
            <a:pPr marL="285750" lvl="0" indent="-285750">
              <a:buFont typeface="Arial" panose="020B0604020202020204" pitchFamily="34" charset="0"/>
              <a:buChar char="•"/>
            </a:pPr>
            <a:endParaRPr lang="en-US" sz="1600" b="1" dirty="0">
              <a:solidFill>
                <a:srgbClr val="002060"/>
              </a:solidFill>
              <a:latin typeface="Prata"/>
            </a:endParaRPr>
          </a:p>
        </p:txBody>
      </p:sp>
    </p:spTree>
    <p:extLst>
      <p:ext uri="{BB962C8B-B14F-4D97-AF65-F5344CB8AC3E}">
        <p14:creationId xmlns:p14="http://schemas.microsoft.com/office/powerpoint/2010/main" val="126712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lgn="ctr"/>
            <a:r>
              <a:rPr lang="en" dirty="0"/>
              <a:t> </a:t>
            </a:r>
            <a:r>
              <a:rPr lang="en-US" dirty="0"/>
              <a:t>David output </a:t>
            </a:r>
            <a:endParaRPr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663" y="1177427"/>
            <a:ext cx="6288034" cy="3042881"/>
          </a:xfrm>
          <a:prstGeom prst="rect">
            <a:avLst/>
          </a:prstGeom>
        </p:spPr>
      </p:pic>
    </p:spTree>
    <p:extLst>
      <p:ext uri="{BB962C8B-B14F-4D97-AF65-F5344CB8AC3E}">
        <p14:creationId xmlns:p14="http://schemas.microsoft.com/office/powerpoint/2010/main" val="3333026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6"/>
          <p:cNvPicPr preferRelativeResize="0"/>
          <p:nvPr/>
        </p:nvPicPr>
        <p:blipFill rotWithShape="1">
          <a:blip r:embed="rId3">
            <a:alphaModFix/>
          </a:blip>
          <a:srcRect t="12219" r="23171" b="12068"/>
          <a:stretch/>
        </p:blipFill>
        <p:spPr>
          <a:xfrm flipH="1">
            <a:off x="4323101" y="430475"/>
            <a:ext cx="4782524" cy="4713024"/>
          </a:xfrm>
          <a:prstGeom prst="rect">
            <a:avLst/>
          </a:prstGeom>
          <a:noFill/>
          <a:ln>
            <a:noFill/>
          </a:ln>
        </p:spPr>
      </p:pic>
      <p:sp>
        <p:nvSpPr>
          <p:cNvPr id="284" name="Google Shape;284;p46"/>
          <p:cNvSpPr txBox="1">
            <a:spLocks noGrp="1"/>
          </p:cNvSpPr>
          <p:nvPr>
            <p:ph type="title"/>
          </p:nvPr>
        </p:nvSpPr>
        <p:spPr>
          <a:xfrm>
            <a:off x="475207" y="1829237"/>
            <a:ext cx="4096793" cy="1915500"/>
          </a:xfrm>
          <a:prstGeom prst="rect">
            <a:avLst/>
          </a:prstGeom>
        </p:spPr>
        <p:txBody>
          <a:bodyPr spcFirstLastPara="1" wrap="square" lIns="91425" tIns="91425" rIns="91425" bIns="91425" anchor="ctr" anchorCtr="0">
            <a:noAutofit/>
          </a:bodyPr>
          <a:lstStyle/>
          <a:p>
            <a:r>
              <a:rPr lang="en-US" sz="4400" dirty="0" err="1"/>
              <a:t>GOPlot</a:t>
            </a:r>
            <a:r>
              <a:rPr lang="en-US" sz="4400" dirty="0"/>
              <a:t> </a:t>
            </a:r>
            <a:endParaRPr sz="4400" dirty="0"/>
          </a:p>
        </p:txBody>
      </p:sp>
      <p:sp>
        <p:nvSpPr>
          <p:cNvPr id="287" name="Google Shape;287;p46"/>
          <p:cNvSpPr/>
          <p:nvPr/>
        </p:nvSpPr>
        <p:spPr>
          <a:xfrm>
            <a:off x="8042675" y="244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46"/>
          <p:cNvCxnSpPr/>
          <p:nvPr/>
        </p:nvCxnSpPr>
        <p:spPr>
          <a:xfrm>
            <a:off x="780087" y="3826217"/>
            <a:ext cx="2137500" cy="0"/>
          </a:xfrm>
          <a:prstGeom prst="straightConnector1">
            <a:avLst/>
          </a:prstGeom>
          <a:noFill/>
          <a:ln w="19050" cap="flat" cmpd="sng">
            <a:solidFill>
              <a:srgbClr val="DADACE"/>
            </a:solidFill>
            <a:prstDash val="solid"/>
            <a:round/>
            <a:headEnd type="none" w="med" len="med"/>
            <a:tailEnd type="none" w="med" len="med"/>
          </a:ln>
        </p:spPr>
      </p:cxnSp>
    </p:spTree>
    <p:extLst>
      <p:ext uri="{BB962C8B-B14F-4D97-AF65-F5344CB8AC3E}">
        <p14:creationId xmlns:p14="http://schemas.microsoft.com/office/powerpoint/2010/main" val="2604594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E8576ACD-FBD4-4A52-869E-8D8EAE4C104E}"/>
              </a:ext>
            </a:extLst>
          </p:cNvPr>
          <p:cNvPicPr>
            <a:picLocks noChangeAspect="1"/>
          </p:cNvPicPr>
          <p:nvPr/>
        </p:nvPicPr>
        <p:blipFill>
          <a:blip r:embed="rId3"/>
          <a:stretch>
            <a:fillRect/>
          </a:stretch>
        </p:blipFill>
        <p:spPr>
          <a:xfrm>
            <a:off x="1368075" y="98720"/>
            <a:ext cx="6407850" cy="4946059"/>
          </a:xfrm>
          <a:prstGeom prst="rect">
            <a:avLst/>
          </a:prstGeom>
        </p:spPr>
      </p:pic>
    </p:spTree>
    <p:extLst>
      <p:ext uri="{BB962C8B-B14F-4D97-AF65-F5344CB8AC3E}">
        <p14:creationId xmlns:p14="http://schemas.microsoft.com/office/powerpoint/2010/main" val="3505507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3" name="Picture 2" descr="Chart, diagram, pie chart&#10;&#10;Description automatically generated">
            <a:extLst>
              <a:ext uri="{FF2B5EF4-FFF2-40B4-BE49-F238E27FC236}">
                <a16:creationId xmlns:a16="http://schemas.microsoft.com/office/drawing/2014/main" id="{4E9D5B52-B5DD-447D-B5F2-33076F0E9288}"/>
              </a:ext>
            </a:extLst>
          </p:cNvPr>
          <p:cNvPicPr>
            <a:picLocks noChangeAspect="1"/>
          </p:cNvPicPr>
          <p:nvPr/>
        </p:nvPicPr>
        <p:blipFill>
          <a:blip r:embed="rId3"/>
          <a:stretch>
            <a:fillRect/>
          </a:stretch>
        </p:blipFill>
        <p:spPr>
          <a:xfrm>
            <a:off x="1796418" y="0"/>
            <a:ext cx="5551164" cy="5143500"/>
          </a:xfrm>
          <a:prstGeom prst="rect">
            <a:avLst/>
          </a:prstGeom>
        </p:spPr>
      </p:pic>
    </p:spTree>
    <p:extLst>
      <p:ext uri="{BB962C8B-B14F-4D97-AF65-F5344CB8AC3E}">
        <p14:creationId xmlns:p14="http://schemas.microsoft.com/office/powerpoint/2010/main" val="732462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E6407136-89B2-4EB0-8890-5D9F97FC2C7A}"/>
              </a:ext>
            </a:extLst>
          </p:cNvPr>
          <p:cNvPicPr>
            <a:picLocks noChangeAspect="1"/>
          </p:cNvPicPr>
          <p:nvPr/>
        </p:nvPicPr>
        <p:blipFill>
          <a:blip r:embed="rId3"/>
          <a:stretch>
            <a:fillRect/>
          </a:stretch>
        </p:blipFill>
        <p:spPr>
          <a:xfrm>
            <a:off x="0" y="1710928"/>
            <a:ext cx="9144000" cy="1721644"/>
          </a:xfrm>
          <a:prstGeom prst="rect">
            <a:avLst/>
          </a:prstGeom>
        </p:spPr>
      </p:pic>
    </p:spTree>
    <p:extLst>
      <p:ext uri="{BB962C8B-B14F-4D97-AF65-F5344CB8AC3E}">
        <p14:creationId xmlns:p14="http://schemas.microsoft.com/office/powerpoint/2010/main" val="2373211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1"/>
          <p:cNvSpPr txBox="1">
            <a:spLocks noGrp="1"/>
          </p:cNvSpPr>
          <p:nvPr>
            <p:ph type="title"/>
          </p:nvPr>
        </p:nvSpPr>
        <p:spPr>
          <a:xfrm>
            <a:off x="891450" y="1307100"/>
            <a:ext cx="7361100" cy="2529300"/>
          </a:xfrm>
          <a:prstGeom prst="rect">
            <a:avLst/>
          </a:prstGeom>
        </p:spPr>
        <p:txBody>
          <a:bodyPr spcFirstLastPara="1" wrap="square" lIns="91425" tIns="91425" rIns="91425" bIns="91425" anchor="ctr" anchorCtr="0">
            <a:noAutofit/>
          </a:bodyPr>
          <a:lstStyle/>
          <a:p>
            <a:pPr lvl="0"/>
            <a:r>
              <a:rPr lang="en-US" sz="3200" dirty="0"/>
              <a:t>Interpretation analysis </a:t>
            </a:r>
          </a:p>
        </p:txBody>
      </p:sp>
    </p:spTree>
    <p:extLst>
      <p:ext uri="{BB962C8B-B14F-4D97-AF65-F5344CB8AC3E}">
        <p14:creationId xmlns:p14="http://schemas.microsoft.com/office/powerpoint/2010/main" val="2371426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t>Introduction</a:t>
            </a:r>
            <a:endParaRPr sz="4400" dirty="0"/>
          </a:p>
        </p:txBody>
      </p:sp>
      <p:sp>
        <p:nvSpPr>
          <p:cNvPr id="285" name="Google Shape;285;p46"/>
          <p:cNvSpPr txBox="1">
            <a:spLocks noGrp="1"/>
          </p:cNvSpPr>
          <p:nvPr>
            <p:ph type="title" idx="2"/>
          </p:nvPr>
        </p:nvSpPr>
        <p:spPr>
          <a:xfrm>
            <a:off x="720000" y="6747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87" name="Google Shape;287;p46"/>
          <p:cNvSpPr/>
          <p:nvPr/>
        </p:nvSpPr>
        <p:spPr>
          <a:xfrm>
            <a:off x="8042675" y="244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46"/>
          <p:cNvCxnSpPr/>
          <p:nvPr/>
        </p:nvCxnSpPr>
        <p:spPr>
          <a:xfrm>
            <a:off x="780087" y="3679913"/>
            <a:ext cx="2137500" cy="0"/>
          </a:xfrm>
          <a:prstGeom prst="straightConnector1">
            <a:avLst/>
          </a:prstGeom>
          <a:noFill/>
          <a:ln w="19050" cap="flat" cmpd="sng">
            <a:solidFill>
              <a:srgbClr val="DADACE"/>
            </a:solidFill>
            <a:prstDash val="solid"/>
            <a:round/>
            <a:headEnd type="none" w="med" len="med"/>
            <a:tailEnd type="none" w="med" len="med"/>
          </a:ln>
        </p:spPr>
      </p:cxnSp>
      <p:pic>
        <p:nvPicPr>
          <p:cNvPr id="7" name="Google Shape;395;p56"/>
          <p:cNvPicPr preferRelativeResize="0"/>
          <p:nvPr/>
        </p:nvPicPr>
        <p:blipFill rotWithShape="1">
          <a:blip r:embed="rId3">
            <a:alphaModFix/>
          </a:blip>
          <a:srcRect l="55191" t="29118" r="16840" b="26234"/>
          <a:stretch/>
        </p:blipFill>
        <p:spPr>
          <a:xfrm>
            <a:off x="6654963" y="1067850"/>
            <a:ext cx="1821886" cy="2908376"/>
          </a:xfrm>
          <a:prstGeom prst="rect">
            <a:avLst/>
          </a:prstGeom>
          <a:noFill/>
          <a:ln>
            <a:noFill/>
          </a:ln>
        </p:spPr>
      </p:pic>
      <p:pic>
        <p:nvPicPr>
          <p:cNvPr id="8" name="Google Shape;387;p56"/>
          <p:cNvPicPr preferRelativeResize="0"/>
          <p:nvPr/>
        </p:nvPicPr>
        <p:blipFill rotWithShape="1">
          <a:blip r:embed="rId3">
            <a:alphaModFix/>
          </a:blip>
          <a:srcRect l="19908" t="29118" r="52122" b="26234"/>
          <a:stretch/>
        </p:blipFill>
        <p:spPr>
          <a:xfrm>
            <a:off x="4833075" y="1067850"/>
            <a:ext cx="1821886" cy="29083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5" name="Picture 4">
            <a:extLst>
              <a:ext uri="{FF2B5EF4-FFF2-40B4-BE49-F238E27FC236}">
                <a16:creationId xmlns:a16="http://schemas.microsoft.com/office/drawing/2014/main" id="{0E1A6F33-7A00-41DE-BC28-FF32217C5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076" y="770758"/>
            <a:ext cx="7570826" cy="3345399"/>
          </a:xfrm>
          <a:prstGeom prst="rect">
            <a:avLst/>
          </a:prstGeom>
        </p:spPr>
      </p:pic>
    </p:spTree>
    <p:extLst>
      <p:ext uri="{BB962C8B-B14F-4D97-AF65-F5344CB8AC3E}">
        <p14:creationId xmlns:p14="http://schemas.microsoft.com/office/powerpoint/2010/main" val="10972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4" name="Picture 3">
            <a:extLst>
              <a:ext uri="{FF2B5EF4-FFF2-40B4-BE49-F238E27FC236}">
                <a16:creationId xmlns:a16="http://schemas.microsoft.com/office/drawing/2014/main" id="{B8AFCF7E-D3AC-4471-A776-48465CA26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741412"/>
            <a:ext cx="7632864" cy="3660676"/>
          </a:xfrm>
          <a:prstGeom prst="rect">
            <a:avLst/>
          </a:prstGeom>
        </p:spPr>
      </p:pic>
    </p:spTree>
    <p:extLst>
      <p:ext uri="{BB962C8B-B14F-4D97-AF65-F5344CB8AC3E}">
        <p14:creationId xmlns:p14="http://schemas.microsoft.com/office/powerpoint/2010/main" val="1803361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4" name="Picture 3">
            <a:extLst>
              <a:ext uri="{FF2B5EF4-FFF2-40B4-BE49-F238E27FC236}">
                <a16:creationId xmlns:a16="http://schemas.microsoft.com/office/drawing/2014/main" id="{8F5DAC57-F057-48AD-BFDF-04208219A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713" y="504372"/>
            <a:ext cx="7130684" cy="4036150"/>
          </a:xfrm>
          <a:prstGeom prst="rect">
            <a:avLst/>
          </a:prstGeom>
        </p:spPr>
      </p:pic>
    </p:spTree>
    <p:extLst>
      <p:ext uri="{BB962C8B-B14F-4D97-AF65-F5344CB8AC3E}">
        <p14:creationId xmlns:p14="http://schemas.microsoft.com/office/powerpoint/2010/main" val="103784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1"/>
          <p:cNvSpPr txBox="1">
            <a:spLocks noGrp="1"/>
          </p:cNvSpPr>
          <p:nvPr>
            <p:ph type="title"/>
          </p:nvPr>
        </p:nvSpPr>
        <p:spPr>
          <a:xfrm>
            <a:off x="891450" y="1307100"/>
            <a:ext cx="7361100" cy="252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dirty="0"/>
              <a:t>Bash Script</a:t>
            </a:r>
            <a:endParaRPr sz="4000" dirty="0"/>
          </a:p>
        </p:txBody>
      </p:sp>
    </p:spTree>
    <p:extLst>
      <p:ext uri="{BB962C8B-B14F-4D97-AF65-F5344CB8AC3E}">
        <p14:creationId xmlns:p14="http://schemas.microsoft.com/office/powerpoint/2010/main" val="26552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4" name="Picture 3">
            <a:extLst>
              <a:ext uri="{FF2B5EF4-FFF2-40B4-BE49-F238E27FC236}">
                <a16:creationId xmlns:a16="http://schemas.microsoft.com/office/drawing/2014/main" id="{8C190EBB-396D-4255-93D6-5A18EDE85F33}"/>
              </a:ext>
            </a:extLst>
          </p:cNvPr>
          <p:cNvPicPr>
            <a:picLocks noChangeAspect="1"/>
          </p:cNvPicPr>
          <p:nvPr/>
        </p:nvPicPr>
        <p:blipFill>
          <a:blip r:embed="rId3"/>
          <a:stretch>
            <a:fillRect/>
          </a:stretch>
        </p:blipFill>
        <p:spPr>
          <a:xfrm>
            <a:off x="484663" y="744149"/>
            <a:ext cx="3677683" cy="2948828"/>
          </a:xfrm>
          <a:prstGeom prst="rect">
            <a:avLst/>
          </a:prstGeom>
        </p:spPr>
      </p:pic>
      <p:pic>
        <p:nvPicPr>
          <p:cNvPr id="5" name="Picture 4">
            <a:extLst>
              <a:ext uri="{FF2B5EF4-FFF2-40B4-BE49-F238E27FC236}">
                <a16:creationId xmlns:a16="http://schemas.microsoft.com/office/drawing/2014/main" id="{599F5ADA-2EAF-4B9E-A1A9-0059245DF539}"/>
              </a:ext>
            </a:extLst>
          </p:cNvPr>
          <p:cNvPicPr>
            <a:picLocks noChangeAspect="1"/>
          </p:cNvPicPr>
          <p:nvPr/>
        </p:nvPicPr>
        <p:blipFill>
          <a:blip r:embed="rId4"/>
          <a:stretch>
            <a:fillRect/>
          </a:stretch>
        </p:blipFill>
        <p:spPr>
          <a:xfrm>
            <a:off x="4735284" y="737799"/>
            <a:ext cx="3650345" cy="2948828"/>
          </a:xfrm>
          <a:prstGeom prst="rect">
            <a:avLst/>
          </a:prstGeom>
        </p:spPr>
      </p:pic>
    </p:spTree>
    <p:extLst>
      <p:ext uri="{BB962C8B-B14F-4D97-AF65-F5344CB8AC3E}">
        <p14:creationId xmlns:p14="http://schemas.microsoft.com/office/powerpoint/2010/main" val="3087836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8527AF51-0AB8-400E-AD5A-528878C1D013}"/>
              </a:ext>
            </a:extLst>
          </p:cNvPr>
          <p:cNvPicPr>
            <a:picLocks noChangeAspect="1"/>
          </p:cNvPicPr>
          <p:nvPr/>
        </p:nvPicPr>
        <p:blipFill>
          <a:blip r:embed="rId3"/>
          <a:stretch>
            <a:fillRect/>
          </a:stretch>
        </p:blipFill>
        <p:spPr>
          <a:xfrm>
            <a:off x="593311" y="942552"/>
            <a:ext cx="3843422" cy="3001963"/>
          </a:xfrm>
          <a:prstGeom prst="rect">
            <a:avLst/>
          </a:prstGeom>
          <a:noFill/>
          <a:ln>
            <a:noFill/>
          </a:ln>
        </p:spPr>
      </p:pic>
      <p:pic>
        <p:nvPicPr>
          <p:cNvPr id="5" name="Content Placeholder 4">
            <a:extLst>
              <a:ext uri="{FF2B5EF4-FFF2-40B4-BE49-F238E27FC236}">
                <a16:creationId xmlns:a16="http://schemas.microsoft.com/office/drawing/2014/main" id="{699CBBD6-A555-4B08-AF1B-B8FA118D829F}"/>
              </a:ext>
            </a:extLst>
          </p:cNvPr>
          <p:cNvPicPr>
            <a:picLocks noChangeAspect="1"/>
          </p:cNvPicPr>
          <p:nvPr/>
        </p:nvPicPr>
        <p:blipFill>
          <a:blip r:embed="rId4"/>
          <a:stretch>
            <a:fillRect/>
          </a:stretch>
        </p:blipFill>
        <p:spPr>
          <a:xfrm>
            <a:off x="5024822" y="942552"/>
            <a:ext cx="3772338" cy="1405938"/>
          </a:xfrm>
          <a:prstGeom prst="rect">
            <a:avLst/>
          </a:prstGeom>
          <a:noFill/>
          <a:ln>
            <a:noFill/>
          </a:ln>
        </p:spPr>
      </p:pic>
      <p:pic>
        <p:nvPicPr>
          <p:cNvPr id="6" name="Content Placeholder 4">
            <a:extLst>
              <a:ext uri="{FF2B5EF4-FFF2-40B4-BE49-F238E27FC236}">
                <a16:creationId xmlns:a16="http://schemas.microsoft.com/office/drawing/2014/main" id="{1AFBD9C7-758F-4D11-A7BA-609BCDEE717E}"/>
              </a:ext>
            </a:extLst>
          </p:cNvPr>
          <p:cNvPicPr>
            <a:picLocks noChangeAspect="1"/>
          </p:cNvPicPr>
          <p:nvPr/>
        </p:nvPicPr>
        <p:blipFill>
          <a:blip r:embed="rId5"/>
          <a:stretch>
            <a:fillRect/>
          </a:stretch>
        </p:blipFill>
        <p:spPr>
          <a:xfrm>
            <a:off x="4953738" y="2713083"/>
            <a:ext cx="3864695" cy="1429807"/>
          </a:xfrm>
          <a:prstGeom prst="rect">
            <a:avLst/>
          </a:prstGeom>
          <a:noFill/>
          <a:ln>
            <a:noFill/>
          </a:ln>
        </p:spPr>
      </p:pic>
    </p:spTree>
    <p:extLst>
      <p:ext uri="{BB962C8B-B14F-4D97-AF65-F5344CB8AC3E}">
        <p14:creationId xmlns:p14="http://schemas.microsoft.com/office/powerpoint/2010/main" val="3883873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B49BBB1A-C706-4F50-976B-2D60FBBFF433}"/>
              </a:ext>
            </a:extLst>
          </p:cNvPr>
          <p:cNvPicPr>
            <a:picLocks noChangeAspect="1"/>
          </p:cNvPicPr>
          <p:nvPr/>
        </p:nvPicPr>
        <p:blipFill>
          <a:blip r:embed="rId3"/>
          <a:stretch>
            <a:fillRect/>
          </a:stretch>
        </p:blipFill>
        <p:spPr>
          <a:xfrm>
            <a:off x="283904" y="886372"/>
            <a:ext cx="3910459" cy="3202339"/>
          </a:xfrm>
          <a:prstGeom prst="rect">
            <a:avLst/>
          </a:prstGeom>
          <a:noFill/>
          <a:ln>
            <a:noFill/>
          </a:ln>
        </p:spPr>
      </p:pic>
      <p:pic>
        <p:nvPicPr>
          <p:cNvPr id="5" name="Content Placeholder 4">
            <a:extLst>
              <a:ext uri="{FF2B5EF4-FFF2-40B4-BE49-F238E27FC236}">
                <a16:creationId xmlns:a16="http://schemas.microsoft.com/office/drawing/2014/main" id="{332EF9FD-3477-4FBE-8BA4-96BDD2AA5F00}"/>
              </a:ext>
            </a:extLst>
          </p:cNvPr>
          <p:cNvPicPr>
            <a:picLocks noChangeAspect="1"/>
          </p:cNvPicPr>
          <p:nvPr/>
        </p:nvPicPr>
        <p:blipFill>
          <a:blip r:embed="rId4"/>
          <a:stretch>
            <a:fillRect/>
          </a:stretch>
        </p:blipFill>
        <p:spPr>
          <a:xfrm>
            <a:off x="4727484" y="1313820"/>
            <a:ext cx="3976789" cy="2515860"/>
          </a:xfrm>
          <a:prstGeom prst="rect">
            <a:avLst/>
          </a:prstGeom>
          <a:noFill/>
          <a:ln>
            <a:noFill/>
          </a:ln>
        </p:spPr>
      </p:pic>
    </p:spTree>
    <p:extLst>
      <p:ext uri="{BB962C8B-B14F-4D97-AF65-F5344CB8AC3E}">
        <p14:creationId xmlns:p14="http://schemas.microsoft.com/office/powerpoint/2010/main" val="2241282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9A43-C84C-4E3C-851D-29711A18C233}"/>
              </a:ext>
            </a:extLst>
          </p:cNvPr>
          <p:cNvSpPr>
            <a:spLocks noGrp="1"/>
          </p:cNvSpPr>
          <p:nvPr>
            <p:ph type="title"/>
          </p:nvPr>
        </p:nvSpPr>
        <p:spPr/>
        <p:txBody>
          <a:bodyPr/>
          <a:lstStyle/>
          <a:p>
            <a:r>
              <a:rPr lang="en-US" dirty="0"/>
              <a:t>Validation</a:t>
            </a:r>
          </a:p>
        </p:txBody>
      </p:sp>
      <p:pic>
        <p:nvPicPr>
          <p:cNvPr id="4" name="Picture 3">
            <a:extLst>
              <a:ext uri="{FF2B5EF4-FFF2-40B4-BE49-F238E27FC236}">
                <a16:creationId xmlns:a16="http://schemas.microsoft.com/office/drawing/2014/main" id="{9D9782EC-F8F3-46BC-9C69-6F29D3C96042}"/>
              </a:ext>
            </a:extLst>
          </p:cNvPr>
          <p:cNvPicPr>
            <a:picLocks noChangeAspect="1"/>
          </p:cNvPicPr>
          <p:nvPr/>
        </p:nvPicPr>
        <p:blipFill>
          <a:blip r:embed="rId2"/>
          <a:stretch>
            <a:fillRect/>
          </a:stretch>
        </p:blipFill>
        <p:spPr>
          <a:xfrm>
            <a:off x="2279738" y="1355630"/>
            <a:ext cx="4453890" cy="479140"/>
          </a:xfrm>
          <a:prstGeom prst="rect">
            <a:avLst/>
          </a:prstGeom>
        </p:spPr>
      </p:pic>
      <p:pic>
        <p:nvPicPr>
          <p:cNvPr id="5" name="Content Placeholder 4">
            <a:extLst>
              <a:ext uri="{FF2B5EF4-FFF2-40B4-BE49-F238E27FC236}">
                <a16:creationId xmlns:a16="http://schemas.microsoft.com/office/drawing/2014/main" id="{C4A70F3A-EB81-43AE-9952-7EBFFA09E5E9}"/>
              </a:ext>
            </a:extLst>
          </p:cNvPr>
          <p:cNvPicPr>
            <a:picLocks noGrp="1" noChangeAspect="1"/>
          </p:cNvPicPr>
          <p:nvPr>
            <p:ph idx="1"/>
          </p:nvPr>
        </p:nvPicPr>
        <p:blipFill>
          <a:blip r:embed="rId3"/>
          <a:stretch>
            <a:fillRect/>
          </a:stretch>
        </p:blipFill>
        <p:spPr>
          <a:xfrm>
            <a:off x="2526544" y="2032797"/>
            <a:ext cx="3903005" cy="3026566"/>
          </a:xfrm>
        </p:spPr>
      </p:pic>
    </p:spTree>
    <p:extLst>
      <p:ext uri="{BB962C8B-B14F-4D97-AF65-F5344CB8AC3E}">
        <p14:creationId xmlns:p14="http://schemas.microsoft.com/office/powerpoint/2010/main" val="4086548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56"/>
          <p:cNvPicPr preferRelativeResize="0"/>
          <p:nvPr/>
        </p:nvPicPr>
        <p:blipFill rotWithShape="1">
          <a:blip r:embed="rId3">
            <a:alphaModFix/>
          </a:blip>
          <a:srcRect l="19908" t="29118" r="52122" b="26234"/>
          <a:stretch/>
        </p:blipFill>
        <p:spPr>
          <a:xfrm>
            <a:off x="4833075" y="1067850"/>
            <a:ext cx="1821886" cy="2908376"/>
          </a:xfrm>
          <a:prstGeom prst="rect">
            <a:avLst/>
          </a:prstGeom>
          <a:noFill/>
          <a:ln>
            <a:noFill/>
          </a:ln>
        </p:spPr>
      </p:pic>
      <p:sp>
        <p:nvSpPr>
          <p:cNvPr id="388" name="Google Shape;388;p56"/>
          <p:cNvSpPr txBox="1">
            <a:spLocks noGrp="1"/>
          </p:cNvSpPr>
          <p:nvPr>
            <p:ph type="title"/>
          </p:nvPr>
        </p:nvSpPr>
        <p:spPr>
          <a:xfrm>
            <a:off x="720000" y="1427700"/>
            <a:ext cx="5657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89" name="Google Shape;389;p56"/>
          <p:cNvSpPr txBox="1">
            <a:spLocks noGrp="1"/>
          </p:cNvSpPr>
          <p:nvPr>
            <p:ph type="body" idx="1"/>
          </p:nvPr>
        </p:nvSpPr>
        <p:spPr>
          <a:xfrm>
            <a:off x="720000" y="1911928"/>
            <a:ext cx="4280100" cy="3086100"/>
          </a:xfrm>
          <a:prstGeom prst="rect">
            <a:avLst/>
          </a:prstGeom>
        </p:spPr>
        <p:txBody>
          <a:bodyPr spcFirstLastPara="1" wrap="square" lIns="91425" tIns="91425" rIns="91425" bIns="91425" anchor="t" anchorCtr="0">
            <a:noAutofit/>
          </a:bodyPr>
          <a:lstStyle/>
          <a:p>
            <a:pPr marL="0" lvl="0" indent="0" algn="just">
              <a:spcBef>
                <a:spcPts val="1600"/>
              </a:spcBef>
              <a:spcAft>
                <a:spcPts val="1600"/>
              </a:spcAft>
              <a:buNone/>
            </a:pPr>
            <a:r>
              <a:rPr lang="en-US" dirty="0"/>
              <a:t>Alzheimer's disease is a progressive neurologic disorder that causes the brain to shrink (atrophy) and brain cells to die. </a:t>
            </a:r>
          </a:p>
          <a:p>
            <a:pPr marL="0" lvl="0" indent="0" algn="just">
              <a:spcBef>
                <a:spcPts val="1600"/>
              </a:spcBef>
              <a:spcAft>
                <a:spcPts val="1600"/>
              </a:spcAft>
              <a:buNone/>
            </a:pPr>
            <a:r>
              <a:rPr lang="en-US" dirty="0"/>
              <a:t>It is a general term for memory loss  and the most common cause of dementia which is a continuous decline in thinking, behavioral and social skills that affects a person's ability to function independently</a:t>
            </a:r>
          </a:p>
          <a:p>
            <a:pPr marL="0" lvl="0" indent="0" algn="just">
              <a:spcBef>
                <a:spcPts val="1600"/>
              </a:spcBef>
              <a:spcAft>
                <a:spcPts val="1600"/>
              </a:spcAft>
              <a:buNone/>
            </a:pPr>
            <a:r>
              <a:rPr lang="en-US" dirty="0"/>
              <a:t>This disease accounts for 60-80% of dementia cases.</a:t>
            </a:r>
            <a:endParaRPr dirty="0"/>
          </a:p>
        </p:txBody>
      </p:sp>
      <p:sp>
        <p:nvSpPr>
          <p:cNvPr id="390" name="Google Shape;390;p56"/>
          <p:cNvSpPr/>
          <p:nvPr/>
        </p:nvSpPr>
        <p:spPr>
          <a:xfrm>
            <a:off x="5214050" y="44739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56"/>
          <p:cNvCxnSpPr/>
          <p:nvPr/>
        </p:nvCxnSpPr>
        <p:spPr>
          <a:xfrm>
            <a:off x="618735" y="2057658"/>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92" name="Google Shape;392;p56"/>
          <p:cNvGrpSpPr/>
          <p:nvPr/>
        </p:nvGrpSpPr>
        <p:grpSpPr>
          <a:xfrm>
            <a:off x="618647" y="1067853"/>
            <a:ext cx="2523598" cy="356601"/>
            <a:chOff x="1524913" y="922950"/>
            <a:chExt cx="6094175" cy="564600"/>
          </a:xfrm>
        </p:grpSpPr>
        <p:cxnSp>
          <p:nvCxnSpPr>
            <p:cNvPr id="393" name="Google Shape;393;p56"/>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94" name="Google Shape;394;p56"/>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pic>
        <p:nvPicPr>
          <p:cNvPr id="395" name="Google Shape;395;p56"/>
          <p:cNvPicPr preferRelativeResize="0"/>
          <p:nvPr/>
        </p:nvPicPr>
        <p:blipFill rotWithShape="1">
          <a:blip r:embed="rId3">
            <a:alphaModFix/>
          </a:blip>
          <a:srcRect l="55191" t="29118" r="16840" b="26234"/>
          <a:stretch/>
        </p:blipFill>
        <p:spPr>
          <a:xfrm>
            <a:off x="6654963" y="1067850"/>
            <a:ext cx="1821886" cy="2908376"/>
          </a:xfrm>
          <a:prstGeom prst="rect">
            <a:avLst/>
          </a:prstGeom>
          <a:noFill/>
          <a:ln>
            <a:noFill/>
          </a:ln>
        </p:spPr>
      </p:pic>
    </p:spTree>
    <p:extLst>
      <p:ext uri="{BB962C8B-B14F-4D97-AF65-F5344CB8AC3E}">
        <p14:creationId xmlns:p14="http://schemas.microsoft.com/office/powerpoint/2010/main" val="11277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t>Aim of our project</a:t>
            </a:r>
            <a:endParaRPr sz="4400" dirty="0"/>
          </a:p>
        </p:txBody>
      </p:sp>
      <p:sp>
        <p:nvSpPr>
          <p:cNvPr id="285" name="Google Shape;285;p46"/>
          <p:cNvSpPr txBox="1">
            <a:spLocks noGrp="1"/>
          </p:cNvSpPr>
          <p:nvPr>
            <p:ph type="title" idx="2"/>
          </p:nvPr>
        </p:nvSpPr>
        <p:spPr>
          <a:xfrm>
            <a:off x="720000" y="6747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87" name="Google Shape;287;p46"/>
          <p:cNvSpPr/>
          <p:nvPr/>
        </p:nvSpPr>
        <p:spPr>
          <a:xfrm>
            <a:off x="8042675" y="244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46"/>
          <p:cNvCxnSpPr/>
          <p:nvPr/>
        </p:nvCxnSpPr>
        <p:spPr>
          <a:xfrm>
            <a:off x="780087" y="3679913"/>
            <a:ext cx="2137500" cy="0"/>
          </a:xfrm>
          <a:prstGeom prst="straightConnector1">
            <a:avLst/>
          </a:prstGeom>
          <a:noFill/>
          <a:ln w="19050" cap="flat" cmpd="sng">
            <a:solidFill>
              <a:srgbClr val="DADACE"/>
            </a:solidFill>
            <a:prstDash val="solid"/>
            <a:round/>
            <a:headEnd type="none" w="med" len="med"/>
            <a:tailEnd type="none" w="med" len="med"/>
          </a:ln>
        </p:spPr>
      </p:cxnSp>
      <p:pic>
        <p:nvPicPr>
          <p:cNvPr id="6" name="Google Shape;387;p56"/>
          <p:cNvPicPr preferRelativeResize="0"/>
          <p:nvPr/>
        </p:nvPicPr>
        <p:blipFill rotWithShape="1">
          <a:blip r:embed="rId3">
            <a:alphaModFix/>
          </a:blip>
          <a:srcRect l="19908" t="29118" r="52122" b="26234"/>
          <a:stretch/>
        </p:blipFill>
        <p:spPr>
          <a:xfrm>
            <a:off x="4833075" y="1067850"/>
            <a:ext cx="1821886" cy="2908376"/>
          </a:xfrm>
          <a:prstGeom prst="rect">
            <a:avLst/>
          </a:prstGeom>
          <a:noFill/>
          <a:ln>
            <a:noFill/>
          </a:ln>
        </p:spPr>
      </p:pic>
      <p:pic>
        <p:nvPicPr>
          <p:cNvPr id="7" name="Google Shape;395;p56"/>
          <p:cNvPicPr preferRelativeResize="0"/>
          <p:nvPr/>
        </p:nvPicPr>
        <p:blipFill rotWithShape="1">
          <a:blip r:embed="rId3">
            <a:alphaModFix/>
          </a:blip>
          <a:srcRect l="55191" t="29118" r="16840" b="26234"/>
          <a:stretch/>
        </p:blipFill>
        <p:spPr>
          <a:xfrm>
            <a:off x="6654963" y="1067850"/>
            <a:ext cx="1821886" cy="2908376"/>
          </a:xfrm>
          <a:prstGeom prst="rect">
            <a:avLst/>
          </a:prstGeom>
          <a:noFill/>
          <a:ln>
            <a:noFill/>
          </a:ln>
        </p:spPr>
      </p:pic>
    </p:spTree>
    <p:extLst>
      <p:ext uri="{BB962C8B-B14F-4D97-AF65-F5344CB8AC3E}">
        <p14:creationId xmlns:p14="http://schemas.microsoft.com/office/powerpoint/2010/main" val="3340261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56"/>
          <p:cNvSpPr txBox="1">
            <a:spLocks noGrp="1"/>
          </p:cNvSpPr>
          <p:nvPr>
            <p:ph type="title"/>
          </p:nvPr>
        </p:nvSpPr>
        <p:spPr>
          <a:xfrm>
            <a:off x="720000" y="882545"/>
            <a:ext cx="5657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Aim of the project</a:t>
            </a:r>
            <a:endParaRPr dirty="0"/>
          </a:p>
        </p:txBody>
      </p:sp>
      <p:sp>
        <p:nvSpPr>
          <p:cNvPr id="389" name="Google Shape;389;p56"/>
          <p:cNvSpPr txBox="1">
            <a:spLocks noGrp="1"/>
          </p:cNvSpPr>
          <p:nvPr>
            <p:ph type="body" idx="1"/>
          </p:nvPr>
        </p:nvSpPr>
        <p:spPr>
          <a:xfrm>
            <a:off x="719999" y="1911928"/>
            <a:ext cx="7956409" cy="3086100"/>
          </a:xfrm>
          <a:prstGeom prst="rect">
            <a:avLst/>
          </a:prstGeom>
        </p:spPr>
        <p:txBody>
          <a:bodyPr spcFirstLastPara="1" wrap="square" lIns="91425" tIns="91425" rIns="91425" bIns="91425" anchor="t" anchorCtr="0">
            <a:noAutofit/>
          </a:bodyPr>
          <a:lstStyle/>
          <a:p>
            <a:pPr marL="0" lvl="0" indent="0" algn="just">
              <a:lnSpc>
                <a:spcPct val="150000"/>
              </a:lnSpc>
              <a:spcBef>
                <a:spcPts val="1600"/>
              </a:spcBef>
              <a:spcAft>
                <a:spcPts val="1600"/>
              </a:spcAft>
              <a:buNone/>
            </a:pPr>
            <a:r>
              <a:rPr lang="en-US" dirty="0"/>
              <a:t>Accordingly, we need to determine the enriched GO terms between healthy and Late-onset Alzheimer disease (LOAD) in the following transcriptomic single data PRJNA714081.</a:t>
            </a:r>
          </a:p>
          <a:p>
            <a:pPr marL="0" lvl="0" indent="0" algn="just">
              <a:lnSpc>
                <a:spcPct val="150000"/>
              </a:lnSpc>
              <a:spcBef>
                <a:spcPts val="1600"/>
              </a:spcBef>
              <a:spcAft>
                <a:spcPts val="1600"/>
              </a:spcAft>
              <a:buNone/>
            </a:pPr>
            <a:r>
              <a:rPr lang="en-US" dirty="0"/>
              <a:t>Mainly the aim of our project is to identify the deferential expression genes (up and down regulation of genes) that compares cases to controls genes using deseq2 , also to determine the functional enrichment analysis that defines the pathways and functions of these genes and which genes from data samples contributed to the pathway leads to the occurrence of the disease.</a:t>
            </a:r>
            <a:endParaRPr dirty="0"/>
          </a:p>
        </p:txBody>
      </p:sp>
      <p:sp>
        <p:nvSpPr>
          <p:cNvPr id="390" name="Google Shape;390;p56"/>
          <p:cNvSpPr/>
          <p:nvPr/>
        </p:nvSpPr>
        <p:spPr>
          <a:xfrm>
            <a:off x="5214050" y="44739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56"/>
          <p:cNvCxnSpPr/>
          <p:nvPr/>
        </p:nvCxnSpPr>
        <p:spPr>
          <a:xfrm>
            <a:off x="577402" y="1569286"/>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92" name="Google Shape;392;p56"/>
          <p:cNvGrpSpPr/>
          <p:nvPr/>
        </p:nvGrpSpPr>
        <p:grpSpPr>
          <a:xfrm>
            <a:off x="577704" y="475903"/>
            <a:ext cx="2523598" cy="356601"/>
            <a:chOff x="1524913" y="922950"/>
            <a:chExt cx="6094175" cy="564600"/>
          </a:xfrm>
        </p:grpSpPr>
        <p:cxnSp>
          <p:nvCxnSpPr>
            <p:cNvPr id="393" name="Google Shape;393;p56"/>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94" name="Google Shape;394;p56"/>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4211013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56"/>
          <p:cNvSpPr txBox="1">
            <a:spLocks noGrp="1"/>
          </p:cNvSpPr>
          <p:nvPr>
            <p:ph type="title"/>
          </p:nvPr>
        </p:nvSpPr>
        <p:spPr>
          <a:xfrm>
            <a:off x="618735" y="761607"/>
            <a:ext cx="5657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Gene Ontology</a:t>
            </a:r>
            <a:endParaRPr dirty="0"/>
          </a:p>
        </p:txBody>
      </p:sp>
      <p:sp>
        <p:nvSpPr>
          <p:cNvPr id="389" name="Google Shape;389;p56"/>
          <p:cNvSpPr txBox="1">
            <a:spLocks noGrp="1"/>
          </p:cNvSpPr>
          <p:nvPr>
            <p:ph type="body" idx="1"/>
          </p:nvPr>
        </p:nvSpPr>
        <p:spPr>
          <a:xfrm>
            <a:off x="348572" y="1387824"/>
            <a:ext cx="8122665" cy="3086100"/>
          </a:xfrm>
          <a:prstGeom prst="rect">
            <a:avLst/>
          </a:prstGeom>
        </p:spPr>
        <p:txBody>
          <a:bodyPr spcFirstLastPara="1" wrap="square" lIns="91425" tIns="91425" rIns="91425" bIns="91425" anchor="t" anchorCtr="0">
            <a:noAutofit/>
          </a:bodyPr>
          <a:lstStyle/>
          <a:p>
            <a:pPr marL="0" lvl="0" indent="0" algn="just">
              <a:spcBef>
                <a:spcPts val="1600"/>
              </a:spcBef>
              <a:spcAft>
                <a:spcPts val="1600"/>
              </a:spcAft>
              <a:buNone/>
            </a:pPr>
            <a:r>
              <a:rPr lang="en-US" dirty="0"/>
              <a:t>The Gene Ontology (GO) is a major bioinformatics initiative to unify the representation of gene and gene product attributes across all species. It aims to: </a:t>
            </a:r>
          </a:p>
          <a:p>
            <a:pPr marL="0" lvl="0" indent="0" algn="just">
              <a:spcBef>
                <a:spcPts val="1600"/>
              </a:spcBef>
              <a:spcAft>
                <a:spcPts val="1600"/>
              </a:spcAft>
              <a:buNone/>
            </a:pPr>
            <a:r>
              <a:rPr lang="en-US" dirty="0"/>
              <a:t>1) maintain and develop its controlled vocabulary of gene and gene product attributes</a:t>
            </a:r>
          </a:p>
          <a:p>
            <a:pPr marL="0" lvl="0" indent="0" algn="just">
              <a:spcBef>
                <a:spcPts val="1600"/>
              </a:spcBef>
              <a:spcAft>
                <a:spcPts val="1600"/>
              </a:spcAft>
              <a:buNone/>
            </a:pPr>
            <a:r>
              <a:rPr lang="en-US" dirty="0"/>
              <a:t> 2) annotate genes and gene products, and assimilate and disseminate annotation data.</a:t>
            </a:r>
          </a:p>
          <a:p>
            <a:pPr marL="0" lvl="0" indent="0" algn="just">
              <a:spcBef>
                <a:spcPts val="1600"/>
              </a:spcBef>
              <a:spcAft>
                <a:spcPts val="1600"/>
              </a:spcAft>
              <a:buNone/>
            </a:pPr>
            <a:r>
              <a:rPr lang="en-US" dirty="0"/>
              <a:t> 3) provide tools for easy access to all aspects of the data provided by the project, and to enable functional interpretation of experimental data using the GO, for example via enrichment analysis </a:t>
            </a:r>
            <a:endParaRPr dirty="0"/>
          </a:p>
        </p:txBody>
      </p:sp>
      <p:sp>
        <p:nvSpPr>
          <p:cNvPr id="390" name="Google Shape;390;p56"/>
          <p:cNvSpPr/>
          <p:nvPr/>
        </p:nvSpPr>
        <p:spPr>
          <a:xfrm>
            <a:off x="5214050" y="44739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56"/>
          <p:cNvCxnSpPr/>
          <p:nvPr/>
        </p:nvCxnSpPr>
        <p:spPr>
          <a:xfrm>
            <a:off x="618735" y="1506939"/>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92" name="Google Shape;392;p56"/>
          <p:cNvGrpSpPr/>
          <p:nvPr/>
        </p:nvGrpSpPr>
        <p:grpSpPr>
          <a:xfrm>
            <a:off x="619037" y="401253"/>
            <a:ext cx="2523598" cy="356601"/>
            <a:chOff x="1524913" y="922950"/>
            <a:chExt cx="6094175" cy="564600"/>
          </a:xfrm>
        </p:grpSpPr>
        <p:cxnSp>
          <p:nvCxnSpPr>
            <p:cNvPr id="393" name="Google Shape;393;p56"/>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94" name="Google Shape;394;p56"/>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158411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46"/>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t>Methodology</a:t>
            </a:r>
            <a:endParaRPr sz="4400" dirty="0"/>
          </a:p>
        </p:txBody>
      </p:sp>
      <p:sp>
        <p:nvSpPr>
          <p:cNvPr id="285" name="Google Shape;285;p46"/>
          <p:cNvSpPr txBox="1">
            <a:spLocks noGrp="1"/>
          </p:cNvSpPr>
          <p:nvPr>
            <p:ph type="title" idx="2"/>
          </p:nvPr>
        </p:nvSpPr>
        <p:spPr>
          <a:xfrm>
            <a:off x="720000" y="6747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87" name="Google Shape;287;p46"/>
          <p:cNvSpPr/>
          <p:nvPr/>
        </p:nvSpPr>
        <p:spPr>
          <a:xfrm>
            <a:off x="8042675" y="244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46"/>
          <p:cNvCxnSpPr/>
          <p:nvPr/>
        </p:nvCxnSpPr>
        <p:spPr>
          <a:xfrm>
            <a:off x="780087" y="3679913"/>
            <a:ext cx="2137500" cy="0"/>
          </a:xfrm>
          <a:prstGeom prst="straightConnector1">
            <a:avLst/>
          </a:prstGeom>
          <a:noFill/>
          <a:ln w="19050" cap="flat" cmpd="sng">
            <a:solidFill>
              <a:srgbClr val="DADACE"/>
            </a:solidFill>
            <a:prstDash val="solid"/>
            <a:round/>
            <a:headEnd type="none" w="med" len="med"/>
            <a:tailEnd type="none" w="med" len="med"/>
          </a:ln>
        </p:spPr>
      </p:cxnSp>
      <p:pic>
        <p:nvPicPr>
          <p:cNvPr id="6" name="Google Shape;387;p56"/>
          <p:cNvPicPr preferRelativeResize="0"/>
          <p:nvPr/>
        </p:nvPicPr>
        <p:blipFill rotWithShape="1">
          <a:blip r:embed="rId3">
            <a:alphaModFix/>
          </a:blip>
          <a:srcRect l="19908" t="29118" r="52122" b="26234"/>
          <a:stretch/>
        </p:blipFill>
        <p:spPr>
          <a:xfrm>
            <a:off x="4833075" y="1067850"/>
            <a:ext cx="1821886" cy="2908376"/>
          </a:xfrm>
          <a:prstGeom prst="rect">
            <a:avLst/>
          </a:prstGeom>
          <a:noFill/>
          <a:ln>
            <a:noFill/>
          </a:ln>
        </p:spPr>
      </p:pic>
      <p:pic>
        <p:nvPicPr>
          <p:cNvPr id="7" name="Google Shape;395;p56"/>
          <p:cNvPicPr preferRelativeResize="0"/>
          <p:nvPr/>
        </p:nvPicPr>
        <p:blipFill rotWithShape="1">
          <a:blip r:embed="rId3">
            <a:alphaModFix/>
          </a:blip>
          <a:srcRect l="55191" t="29118" r="16840" b="26234"/>
          <a:stretch/>
        </p:blipFill>
        <p:spPr>
          <a:xfrm>
            <a:off x="6654963" y="1067850"/>
            <a:ext cx="1821886" cy="2908376"/>
          </a:xfrm>
          <a:prstGeom prst="rect">
            <a:avLst/>
          </a:prstGeom>
          <a:noFill/>
          <a:ln>
            <a:noFill/>
          </a:ln>
        </p:spPr>
      </p:pic>
    </p:spTree>
    <p:extLst>
      <p:ext uri="{BB962C8B-B14F-4D97-AF65-F5344CB8AC3E}">
        <p14:creationId xmlns:p14="http://schemas.microsoft.com/office/powerpoint/2010/main" val="285725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p:nvPr/>
        </p:nvSpPr>
        <p:spPr>
          <a:xfrm>
            <a:off x="322720" y="1101436"/>
            <a:ext cx="799498" cy="88984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4"/>
          <p:cNvSpPr txBox="1">
            <a:spLocks noGrp="1"/>
          </p:cNvSpPr>
          <p:nvPr>
            <p:ph type="title" idx="9"/>
          </p:nvPr>
        </p:nvSpPr>
        <p:spPr>
          <a:xfrm>
            <a:off x="357828" y="1196938"/>
            <a:ext cx="701705" cy="6988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2" name="Google Shape;262;p44"/>
          <p:cNvSpPr txBox="1">
            <a:spLocks noGrp="1"/>
          </p:cNvSpPr>
          <p:nvPr>
            <p:ph type="title"/>
          </p:nvPr>
        </p:nvSpPr>
        <p:spPr>
          <a:xfrm>
            <a:off x="678436" y="29367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Methodology Steps</a:t>
            </a:r>
            <a:endParaRPr dirty="0"/>
          </a:p>
        </p:txBody>
      </p:sp>
      <p:sp>
        <p:nvSpPr>
          <p:cNvPr id="263" name="Google Shape;263;p44"/>
          <p:cNvSpPr txBox="1">
            <a:spLocks noGrp="1"/>
          </p:cNvSpPr>
          <p:nvPr>
            <p:ph type="title" idx="2"/>
          </p:nvPr>
        </p:nvSpPr>
        <p:spPr>
          <a:xfrm>
            <a:off x="1398225" y="1324050"/>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Download Data</a:t>
            </a:r>
            <a:endParaRPr dirty="0"/>
          </a:p>
        </p:txBody>
      </p:sp>
      <p:sp>
        <p:nvSpPr>
          <p:cNvPr id="265" name="Google Shape;265;p44"/>
          <p:cNvSpPr txBox="1">
            <a:spLocks noGrp="1"/>
          </p:cNvSpPr>
          <p:nvPr>
            <p:ph type="title" idx="3"/>
          </p:nvPr>
        </p:nvSpPr>
        <p:spPr>
          <a:xfrm>
            <a:off x="6206503" y="1324050"/>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Quality Score</a:t>
            </a:r>
            <a:endParaRPr dirty="0"/>
          </a:p>
        </p:txBody>
      </p:sp>
      <p:sp>
        <p:nvSpPr>
          <p:cNvPr id="267" name="Google Shape;267;p44"/>
          <p:cNvSpPr txBox="1">
            <a:spLocks noGrp="1"/>
          </p:cNvSpPr>
          <p:nvPr>
            <p:ph type="title" idx="5"/>
          </p:nvPr>
        </p:nvSpPr>
        <p:spPr>
          <a:xfrm>
            <a:off x="1398224" y="2577945"/>
            <a:ext cx="2446411" cy="527700"/>
          </a:xfrm>
          <a:prstGeom prst="rect">
            <a:avLst/>
          </a:prstGeom>
        </p:spPr>
        <p:txBody>
          <a:bodyPr spcFirstLastPara="1" wrap="square" lIns="91425" tIns="91425" rIns="91425" bIns="91425" anchor="ctr" anchorCtr="0">
            <a:noAutofit/>
          </a:bodyPr>
          <a:lstStyle/>
          <a:p>
            <a:pPr lvl="0"/>
            <a:r>
              <a:rPr lang="en-US" dirty="0" err="1"/>
              <a:t>Pseudoalignment</a:t>
            </a:r>
            <a:endParaRPr dirty="0"/>
          </a:p>
        </p:txBody>
      </p:sp>
      <p:sp>
        <p:nvSpPr>
          <p:cNvPr id="269" name="Google Shape;269;p44"/>
          <p:cNvSpPr txBox="1">
            <a:spLocks noGrp="1"/>
          </p:cNvSpPr>
          <p:nvPr>
            <p:ph type="title" idx="7"/>
          </p:nvPr>
        </p:nvSpPr>
        <p:spPr>
          <a:xfrm>
            <a:off x="6206503" y="2574520"/>
            <a:ext cx="2698505" cy="5311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Differential expression analysis</a:t>
            </a:r>
            <a:endParaRPr dirty="0"/>
          </a:p>
        </p:txBody>
      </p:sp>
      <p:sp>
        <p:nvSpPr>
          <p:cNvPr id="24" name="Google Shape;254;p44"/>
          <p:cNvSpPr/>
          <p:nvPr/>
        </p:nvSpPr>
        <p:spPr>
          <a:xfrm>
            <a:off x="5277438" y="1142980"/>
            <a:ext cx="799498" cy="88984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p44"/>
          <p:cNvSpPr/>
          <p:nvPr/>
        </p:nvSpPr>
        <p:spPr>
          <a:xfrm>
            <a:off x="327466" y="2396875"/>
            <a:ext cx="799498" cy="88984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4;p44"/>
          <p:cNvSpPr/>
          <p:nvPr/>
        </p:nvSpPr>
        <p:spPr>
          <a:xfrm>
            <a:off x="5277438" y="2393450"/>
            <a:ext cx="799498" cy="88984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4;p44"/>
          <p:cNvSpPr/>
          <p:nvPr/>
        </p:nvSpPr>
        <p:spPr>
          <a:xfrm>
            <a:off x="357828" y="3744229"/>
            <a:ext cx="799498" cy="88984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7;p44"/>
          <p:cNvSpPr txBox="1">
            <a:spLocks noGrp="1"/>
          </p:cNvSpPr>
          <p:nvPr>
            <p:ph type="title" idx="5"/>
          </p:nvPr>
        </p:nvSpPr>
        <p:spPr>
          <a:xfrm>
            <a:off x="1398224" y="3925299"/>
            <a:ext cx="2789311" cy="522010"/>
          </a:xfrm>
          <a:prstGeom prst="rect">
            <a:avLst/>
          </a:prstGeom>
        </p:spPr>
        <p:txBody>
          <a:bodyPr spcFirstLastPara="1" wrap="square" lIns="91425" tIns="91425" rIns="91425" bIns="91425" anchor="ctr" anchorCtr="0">
            <a:noAutofit/>
          </a:bodyPr>
          <a:lstStyle/>
          <a:p>
            <a:pPr lvl="0"/>
            <a:r>
              <a:rPr lang="en-US" dirty="0"/>
              <a:t>Functional enrichment analysis</a:t>
            </a:r>
            <a:endParaRPr dirty="0"/>
          </a:p>
        </p:txBody>
      </p:sp>
      <p:sp>
        <p:nvSpPr>
          <p:cNvPr id="31" name="Google Shape;254;p44"/>
          <p:cNvSpPr/>
          <p:nvPr/>
        </p:nvSpPr>
        <p:spPr>
          <a:xfrm>
            <a:off x="5277438" y="3744229"/>
            <a:ext cx="799498" cy="88984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7;p44"/>
          <p:cNvSpPr txBox="1">
            <a:spLocks noGrp="1"/>
          </p:cNvSpPr>
          <p:nvPr>
            <p:ph type="title" idx="5"/>
          </p:nvPr>
        </p:nvSpPr>
        <p:spPr>
          <a:xfrm>
            <a:off x="6206503" y="4015354"/>
            <a:ext cx="2789311" cy="522010"/>
          </a:xfrm>
          <a:prstGeom prst="rect">
            <a:avLst/>
          </a:prstGeom>
        </p:spPr>
        <p:txBody>
          <a:bodyPr spcFirstLastPara="1" wrap="square" lIns="91425" tIns="91425" rIns="91425" bIns="91425" anchor="ctr" anchorCtr="0">
            <a:noAutofit/>
          </a:bodyPr>
          <a:lstStyle/>
          <a:p>
            <a:pPr lvl="0"/>
            <a:r>
              <a:rPr lang="en-US" dirty="0"/>
              <a:t>Interpretation analysis </a:t>
            </a:r>
            <a:endParaRPr dirty="0"/>
          </a:p>
        </p:txBody>
      </p:sp>
      <p:sp>
        <p:nvSpPr>
          <p:cNvPr id="33" name="Google Shape;259;p44"/>
          <p:cNvSpPr txBox="1">
            <a:spLocks noGrp="1"/>
          </p:cNvSpPr>
          <p:nvPr>
            <p:ph type="title" idx="9"/>
          </p:nvPr>
        </p:nvSpPr>
        <p:spPr>
          <a:xfrm>
            <a:off x="5375231" y="1233675"/>
            <a:ext cx="701705" cy="6988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4" name="Google Shape;259;p44"/>
          <p:cNvSpPr txBox="1">
            <a:spLocks noGrp="1"/>
          </p:cNvSpPr>
          <p:nvPr>
            <p:ph type="title" idx="9"/>
          </p:nvPr>
        </p:nvSpPr>
        <p:spPr>
          <a:xfrm>
            <a:off x="371616" y="2501795"/>
            <a:ext cx="701705" cy="6988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5" name="Google Shape;259;p44"/>
          <p:cNvSpPr txBox="1">
            <a:spLocks noGrp="1"/>
          </p:cNvSpPr>
          <p:nvPr>
            <p:ph type="title" idx="9"/>
          </p:nvPr>
        </p:nvSpPr>
        <p:spPr>
          <a:xfrm>
            <a:off x="5375230" y="2487610"/>
            <a:ext cx="701705" cy="6988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6" name="Google Shape;259;p44"/>
          <p:cNvSpPr txBox="1">
            <a:spLocks noGrp="1"/>
          </p:cNvSpPr>
          <p:nvPr>
            <p:ph type="title" idx="9"/>
          </p:nvPr>
        </p:nvSpPr>
        <p:spPr>
          <a:xfrm>
            <a:off x="406724" y="3838528"/>
            <a:ext cx="701705" cy="6988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7" name="Google Shape;259;p44"/>
          <p:cNvSpPr txBox="1">
            <a:spLocks noGrp="1"/>
          </p:cNvSpPr>
          <p:nvPr>
            <p:ph type="title" idx="9"/>
          </p:nvPr>
        </p:nvSpPr>
        <p:spPr>
          <a:xfrm>
            <a:off x="5365788" y="3832379"/>
            <a:ext cx="701705" cy="6988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111428002"/>
      </p:ext>
    </p:extLst>
  </p:cSld>
  <p:clrMapOvr>
    <a:masterClrMapping/>
  </p:clrMapOvr>
</p:sld>
</file>

<file path=ppt/theme/theme1.xml><?xml version="1.0" encoding="utf-8"?>
<a:theme xmlns:a="http://schemas.openxmlformats.org/drawingml/2006/main" name="Animated Healthcare Center by Slidesgo">
  <a:themeElements>
    <a:clrScheme name="Simple Light">
      <a:dk1>
        <a:srgbClr val="252E47"/>
      </a:dk1>
      <a:lt1>
        <a:srgbClr val="FFFFFF"/>
      </a:lt1>
      <a:dk2>
        <a:srgbClr val="F8F5EC"/>
      </a:dk2>
      <a:lt2>
        <a:srgbClr val="ECE9E1"/>
      </a:lt2>
      <a:accent1>
        <a:srgbClr val="DADACE"/>
      </a:accent1>
      <a:accent2>
        <a:srgbClr val="FFFFFF"/>
      </a:accent2>
      <a:accent3>
        <a:srgbClr val="FFFFFF"/>
      </a:accent3>
      <a:accent4>
        <a:srgbClr val="FFFFFF"/>
      </a:accent4>
      <a:accent5>
        <a:srgbClr val="FFFFFF"/>
      </a:accent5>
      <a:accent6>
        <a:srgbClr val="FFFFFF"/>
      </a:accent6>
      <a:hlink>
        <a:srgbClr val="25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792</TotalTime>
  <Words>1064</Words>
  <Application>Microsoft Office PowerPoint</Application>
  <PresentationFormat>On-screen Show (16:9)</PresentationFormat>
  <Paragraphs>142</Paragraphs>
  <Slides>37</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Exo</vt:lpstr>
      <vt:lpstr>Prata</vt:lpstr>
      <vt:lpstr>Roboto Condensed Light</vt:lpstr>
      <vt:lpstr>Wingdings</vt:lpstr>
      <vt:lpstr>Animated Healthcare Center by Slidesgo</vt:lpstr>
      <vt:lpstr>Alzheimer Disease Analysis by using RNA Single Transcriptome Data</vt:lpstr>
      <vt:lpstr>03</vt:lpstr>
      <vt:lpstr>Introduction</vt:lpstr>
      <vt:lpstr>Introduction</vt:lpstr>
      <vt:lpstr>Aim of our project</vt:lpstr>
      <vt:lpstr>Aim of the project</vt:lpstr>
      <vt:lpstr>Gene Ontology</vt:lpstr>
      <vt:lpstr>Methodology</vt:lpstr>
      <vt:lpstr>01</vt:lpstr>
      <vt:lpstr>Download Data</vt:lpstr>
      <vt:lpstr>Cont. Download Data</vt:lpstr>
      <vt:lpstr>Quality Score</vt:lpstr>
      <vt:lpstr>Cont. Quality Score</vt:lpstr>
      <vt:lpstr>Pseudoalignment</vt:lpstr>
      <vt:lpstr>Cont. Pseudoalignment</vt:lpstr>
      <vt:lpstr>Cont. Pseudoalignment</vt:lpstr>
      <vt:lpstr>Cont. Pseudoalignment</vt:lpstr>
      <vt:lpstr>Cont. Pseudoalignment</vt:lpstr>
      <vt:lpstr> Differential expression analysis</vt:lpstr>
      <vt:lpstr>PowerPoint Presentation</vt:lpstr>
      <vt:lpstr> Deseq2 output</vt:lpstr>
      <vt:lpstr> Functional enrichment analysis</vt:lpstr>
      <vt:lpstr>PowerPoint Presentation</vt:lpstr>
      <vt:lpstr> David output </vt:lpstr>
      <vt:lpstr>GOPlot </vt:lpstr>
      <vt:lpstr>PowerPoint Presentation</vt:lpstr>
      <vt:lpstr>PowerPoint Presentation</vt:lpstr>
      <vt:lpstr>PowerPoint Presentation</vt:lpstr>
      <vt:lpstr>Interpretation analysis </vt:lpstr>
      <vt:lpstr>PowerPoint Presentation</vt:lpstr>
      <vt:lpstr>PowerPoint Presentation</vt:lpstr>
      <vt:lpstr>PowerPoint Presentation</vt:lpstr>
      <vt:lpstr>Bash Script</vt:lpstr>
      <vt:lpstr>PowerPoint Presentation</vt:lpstr>
      <vt:lpstr>PowerPoint Presentation</vt:lpstr>
      <vt:lpstr>PowerPoint Presentation</vt:lpstr>
      <vt:lpstr>Validation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EHR with the openEHR approach</dc:title>
  <dc:creator>El-Wattaneya</dc:creator>
  <cp:lastModifiedBy>Mennatullah Mahmoud Amin</cp:lastModifiedBy>
  <cp:revision>67</cp:revision>
  <dcterms:modified xsi:type="dcterms:W3CDTF">2022-02-07T17:55:23Z</dcterms:modified>
</cp:coreProperties>
</file>